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8" r:id="rId5"/>
    <p:sldId id="260" r:id="rId6"/>
    <p:sldId id="261" r:id="rId7"/>
    <p:sldId id="274" r:id="rId8"/>
    <p:sldId id="275" r:id="rId9"/>
    <p:sldId id="272" r:id="rId10"/>
    <p:sldId id="273" r:id="rId11"/>
    <p:sldId id="263" r:id="rId12"/>
    <p:sldId id="267" r:id="rId13"/>
    <p:sldId id="276" r:id="rId14"/>
    <p:sldId id="268" r:id="rId15"/>
    <p:sldId id="269" r:id="rId16"/>
    <p:sldId id="270" r:id="rId17"/>
    <p:sldId id="271" r:id="rId18"/>
    <p:sldId id="259" r:id="rId19"/>
    <p:sldId id="262" r:id="rId20"/>
    <p:sldId id="264" r:id="rId21"/>
    <p:sldId id="26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7FC3-CC0D-C638-F0C1-D85411EB5A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70B797-3C66-3510-2B10-91B68361DD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11E80BD-4D91-6AC1-1D32-6B4189E1559B}"/>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0CFF7D12-D32D-CA2C-9776-89ACA00B92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036028-AF41-45A8-2954-6FE5A3D4F6D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0270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C6AC-86C6-0AD6-EBCB-9582E756D2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B8A080-B0EF-FAE1-206A-1B07B57C06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07B85-A5AC-5E44-6DC4-9C913BAD96F1}"/>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401FD59B-9FDA-E349-7CF3-AF1E69EB79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F3DC2-9203-40C8-C5A6-C58AA0F795A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64467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05C99-14E8-E9ED-F6B5-202FF3A08E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C38330-003B-BADB-FF0A-3B1D06623A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765643-440B-5F7F-7596-1ABD422E763B}"/>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9EA4BDFB-9F76-1F23-20B9-E7B0453A1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5B88A-E802-A1D7-4959-BBA6BE0AF029}"/>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9639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643F-B753-EAA1-7C92-ECEA8708F1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6CF030-42E3-AB42-4C2C-FF9CDE62F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0D71AF-8B29-CDDF-A61A-822B51937593}"/>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61E34E3A-159D-CE86-704D-165CCC948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B72E4A-8304-436E-F6B6-2EA3FFCE4DA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6395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82D1-0E07-2C5A-0C75-9E0B328F4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31945F-9F50-CDC3-B35A-5FA15D7B2D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E5C077-3B7B-5DC3-934B-43FA32065D90}"/>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6F190A37-B6D9-9172-1064-FB2D40494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C67548-12AD-6A29-FE59-A3581BB349A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9496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CB6D-2F39-5083-8D38-4D56FCE503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33081A-1B3B-234F-67E3-E3F6E8BDC5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CB82644-34D1-417F-9DDE-9DB70D611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12F4035-53D6-7146-2DCD-DE72210AF24E}"/>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6" name="Footer Placeholder 5">
            <a:extLst>
              <a:ext uri="{FF2B5EF4-FFF2-40B4-BE49-F238E27FC236}">
                <a16:creationId xmlns:a16="http://schemas.microsoft.com/office/drawing/2014/main" id="{035687FF-0643-712C-0DD7-8F63173008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D5A49F-E4A2-A982-DFAF-24A4093C274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829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268D-353D-5194-D25D-0B756891325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997736-EC12-8597-DA32-F47BF06F8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B7626C-E021-AAC3-BBD9-7F4837D24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0D44159-C471-812A-75F6-1C25777AD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CD67EB-64C3-CEB8-A513-4016136F6B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2AEDC6-05C5-7C43-17FD-2659BF177177}"/>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8" name="Footer Placeholder 7">
            <a:extLst>
              <a:ext uri="{FF2B5EF4-FFF2-40B4-BE49-F238E27FC236}">
                <a16:creationId xmlns:a16="http://schemas.microsoft.com/office/drawing/2014/main" id="{B481C6AE-9706-491D-6B87-565B65EACA0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C0FD31-F32C-F095-4ACA-F203ADD4209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70983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4CFE-A86C-2423-3E85-FDC0BCF5AC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4F90B3-439A-570F-B25A-49DBE3B449DA}"/>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4" name="Footer Placeholder 3">
            <a:extLst>
              <a:ext uri="{FF2B5EF4-FFF2-40B4-BE49-F238E27FC236}">
                <a16:creationId xmlns:a16="http://schemas.microsoft.com/office/drawing/2014/main" id="{BC3E1C89-2661-9733-34A8-595D61E5BC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97BECB-8DD9-701D-288A-E95D9948347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93525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9468A1-1175-588D-6AB9-70C3B738B92E}"/>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3" name="Footer Placeholder 2">
            <a:extLst>
              <a:ext uri="{FF2B5EF4-FFF2-40B4-BE49-F238E27FC236}">
                <a16:creationId xmlns:a16="http://schemas.microsoft.com/office/drawing/2014/main" id="{C4D29C42-9922-7023-5F13-D9CDE13BB3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4D4782-EAC3-E92C-8B5F-648312DF903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80397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B4A3-D0AB-CB3D-B053-4A7EBE619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033486-2E3A-0167-FCAC-2056B89EE0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105560-596A-8F9F-7AE9-584A9F6FE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6736E-28A1-5F07-3A5C-0EFE924356F3}"/>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6" name="Footer Placeholder 5">
            <a:extLst>
              <a:ext uri="{FF2B5EF4-FFF2-40B4-BE49-F238E27FC236}">
                <a16:creationId xmlns:a16="http://schemas.microsoft.com/office/drawing/2014/main" id="{6A990C81-CAA5-95C1-2423-157150BD9F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5A858B-6A8E-5D57-83B9-08484E47A420}"/>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0534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9172-CCCA-E4E4-722F-5602AA460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81BA1C-2854-26BD-6180-7674794B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841ED6B-0AAC-4195-02C0-BD1C170F9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2AA80-E4C1-06D3-966C-E29BBD368951}"/>
              </a:ext>
            </a:extLst>
          </p:cNvPr>
          <p:cNvSpPr>
            <a:spLocks noGrp="1"/>
          </p:cNvSpPr>
          <p:nvPr>
            <p:ph type="dt" sz="half" idx="10"/>
          </p:nvPr>
        </p:nvSpPr>
        <p:spPr/>
        <p:txBody>
          <a:bodyPr/>
          <a:lstStyle/>
          <a:p>
            <a:fld id="{0F99D9D1-5864-42AC-A634-DBF75B225FFE}" type="datetimeFigureOut">
              <a:rPr lang="en-GB" smtClean="0"/>
              <a:t>23/07/2023</a:t>
            </a:fld>
            <a:endParaRPr lang="en-GB"/>
          </a:p>
        </p:txBody>
      </p:sp>
      <p:sp>
        <p:nvSpPr>
          <p:cNvPr id="6" name="Footer Placeholder 5">
            <a:extLst>
              <a:ext uri="{FF2B5EF4-FFF2-40B4-BE49-F238E27FC236}">
                <a16:creationId xmlns:a16="http://schemas.microsoft.com/office/drawing/2014/main" id="{8BFE9A4C-16C3-0E8E-1A32-EDD3017DF8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726EA7-F477-23FF-DD37-D0DCCAF8E4C6}"/>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5984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78335-CAF1-A7E2-DA57-E297DEA8E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ADC61-3289-25FB-C9A3-A2A62E44A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648E6-F940-85BD-BB1E-08123E653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9D9D1-5864-42AC-A634-DBF75B225FFE}" type="datetimeFigureOut">
              <a:rPr lang="en-GB" smtClean="0"/>
              <a:t>23/07/2023</a:t>
            </a:fld>
            <a:endParaRPr lang="en-GB"/>
          </a:p>
        </p:txBody>
      </p:sp>
      <p:sp>
        <p:nvSpPr>
          <p:cNvPr id="5" name="Footer Placeholder 4">
            <a:extLst>
              <a:ext uri="{FF2B5EF4-FFF2-40B4-BE49-F238E27FC236}">
                <a16:creationId xmlns:a16="http://schemas.microsoft.com/office/drawing/2014/main" id="{4F6201CD-B674-C17A-9CF5-B4EAC179D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52C6DC9-05FC-2CF6-98A7-7E0F12F5D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88A105-0A2A-486E-8D0F-D8E4A846C8C2}" type="slidenum">
              <a:rPr lang="en-GB" smtClean="0"/>
              <a:t>‹#›</a:t>
            </a:fld>
            <a:endParaRPr lang="en-GB"/>
          </a:p>
        </p:txBody>
      </p:sp>
    </p:spTree>
    <p:extLst>
      <p:ext uri="{BB962C8B-B14F-4D97-AF65-F5344CB8AC3E}">
        <p14:creationId xmlns:p14="http://schemas.microsoft.com/office/powerpoint/2010/main" val="159877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riraamtejpakalapati@gmail.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riraamtej/DataAnalytics_SuperStore_Data"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ata.world/stanke/sample-superstore-2018" TargetMode="External"/><Relationship Id="rId2" Type="http://schemas.openxmlformats.org/officeDocument/2006/relationships/hyperlink" Target="https://github.com/Sriraamtej/DataAnalytics_SuperStore_Data"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03/eda-on-superstore-dataset-using-pyth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02848-2854-797A-2071-2D1B5CFB1940}"/>
              </a:ext>
            </a:extLst>
          </p:cNvPr>
          <p:cNvSpPr>
            <a:spLocks noGrp="1"/>
          </p:cNvSpPr>
          <p:nvPr>
            <p:ph type="title"/>
          </p:nvPr>
        </p:nvSpPr>
        <p:spPr>
          <a:xfrm>
            <a:off x="4553733" y="548464"/>
            <a:ext cx="6798541" cy="1675623"/>
          </a:xfrm>
        </p:spPr>
        <p:txBody>
          <a:bodyPr anchor="b">
            <a:normAutofit/>
          </a:bodyPr>
          <a:lstStyle/>
          <a:p>
            <a:r>
              <a:rPr lang="en-GB" sz="4000" b="1" u="sng" dirty="0"/>
              <a:t>Student Details</a:t>
            </a:r>
          </a:p>
        </p:txBody>
      </p:sp>
      <p:pic>
        <p:nvPicPr>
          <p:cNvPr id="5" name="Picture 4" descr="Periodic table of elements">
            <a:extLst>
              <a:ext uri="{FF2B5EF4-FFF2-40B4-BE49-F238E27FC236}">
                <a16:creationId xmlns:a16="http://schemas.microsoft.com/office/drawing/2014/main" id="{A4CDA98E-513F-D275-9E02-45417D9EDF88}"/>
              </a:ext>
            </a:extLst>
          </p:cNvPr>
          <p:cNvPicPr>
            <a:picLocks noChangeAspect="1"/>
          </p:cNvPicPr>
          <p:nvPr/>
        </p:nvPicPr>
        <p:blipFill rotWithShape="1">
          <a:blip r:embed="rId2"/>
          <a:srcRect l="30744" r="2856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8F321D1-0D8C-169C-6C57-18CFBA19CA52}"/>
              </a:ext>
            </a:extLst>
          </p:cNvPr>
          <p:cNvSpPr>
            <a:spLocks noGrp="1"/>
          </p:cNvSpPr>
          <p:nvPr>
            <p:ph idx="1"/>
          </p:nvPr>
        </p:nvSpPr>
        <p:spPr>
          <a:xfrm>
            <a:off x="4553734" y="2409830"/>
            <a:ext cx="6798539" cy="3705217"/>
          </a:xfrm>
        </p:spPr>
        <p:txBody>
          <a:bodyPr>
            <a:normAutofit/>
          </a:bodyPr>
          <a:lstStyle/>
          <a:p>
            <a:r>
              <a:rPr lang="en-GB" sz="2000" dirty="0"/>
              <a:t>Name: Pakalapati Sri </a:t>
            </a:r>
            <a:r>
              <a:rPr lang="en-GB" sz="2000" dirty="0" err="1"/>
              <a:t>Raam</a:t>
            </a:r>
            <a:r>
              <a:rPr lang="en-GB" sz="2000" dirty="0"/>
              <a:t> Tej</a:t>
            </a:r>
          </a:p>
          <a:p>
            <a:r>
              <a:rPr lang="en-GB" sz="2000" dirty="0"/>
              <a:t>Email: </a:t>
            </a:r>
            <a:r>
              <a:rPr lang="en-GB" sz="2000" dirty="0">
                <a:hlinkClick r:id="rId3"/>
              </a:rPr>
              <a:t>sriraamtejpakalapati@gmail.com</a:t>
            </a:r>
            <a:endParaRPr lang="en-GB" sz="2000" dirty="0"/>
          </a:p>
          <a:p>
            <a:r>
              <a:rPr lang="en-GB" sz="2000" dirty="0"/>
              <a:t>AICTE ID:</a:t>
            </a:r>
            <a:r>
              <a:rPr lang="en-GB" sz="2000" b="0" i="0" dirty="0">
                <a:effectLst/>
                <a:latin typeface="Helvetica Neue"/>
              </a:rPr>
              <a:t> STU6461fb379e5e81684142903</a:t>
            </a:r>
            <a:endParaRPr lang="en-GB" sz="2000" dirty="0"/>
          </a:p>
          <a:p>
            <a:r>
              <a:rPr lang="en-GB" sz="2000" dirty="0"/>
              <a:t>Organisation: DGT</a:t>
            </a:r>
          </a:p>
          <a:p>
            <a:r>
              <a:rPr lang="en-GB" sz="2000" dirty="0"/>
              <a:t>College Name: Manipal </a:t>
            </a:r>
            <a:r>
              <a:rPr lang="en-GB" sz="2000" dirty="0" err="1"/>
              <a:t>Institite</a:t>
            </a:r>
            <a:r>
              <a:rPr lang="en-GB" sz="2000" dirty="0"/>
              <a:t> of Technology</a:t>
            </a:r>
          </a:p>
          <a:p>
            <a:r>
              <a:rPr lang="en-GB" sz="2000" dirty="0"/>
              <a:t>Domain: Data Analytics</a:t>
            </a:r>
          </a:p>
          <a:p>
            <a:r>
              <a:rPr lang="en-GB" sz="2000" dirty="0"/>
              <a:t>Internship Name: IBM </a:t>
            </a:r>
            <a:r>
              <a:rPr lang="en-GB" sz="2000" dirty="0" err="1"/>
              <a:t>SkillBuild</a:t>
            </a:r>
            <a:endParaRPr lang="en-GB" sz="2000" dirty="0"/>
          </a:p>
          <a:p>
            <a:r>
              <a:rPr lang="en-GB" sz="2000" dirty="0"/>
              <a:t>Duration: 12</a:t>
            </a:r>
            <a:r>
              <a:rPr lang="en-GB" sz="2000" baseline="30000" dirty="0"/>
              <a:t>th</a:t>
            </a:r>
            <a:r>
              <a:rPr lang="en-GB" sz="2000" dirty="0"/>
              <a:t> June -24</a:t>
            </a:r>
            <a:r>
              <a:rPr lang="en-GB" sz="2000" baseline="30000" dirty="0"/>
              <a:t>th</a:t>
            </a:r>
            <a:r>
              <a:rPr lang="en-GB" sz="2000" dirty="0"/>
              <a:t> July </a:t>
            </a:r>
          </a:p>
          <a:p>
            <a:r>
              <a:rPr lang="en-GB" sz="2000" dirty="0"/>
              <a:t>Foundation: </a:t>
            </a:r>
            <a:r>
              <a:rPr lang="en-GB" sz="2000" dirty="0" err="1"/>
              <a:t>Edunet</a:t>
            </a:r>
            <a:endParaRPr lang="en-GB" sz="2000" dirty="0"/>
          </a:p>
        </p:txBody>
      </p:sp>
    </p:spTree>
    <p:extLst>
      <p:ext uri="{BB962C8B-B14F-4D97-AF65-F5344CB8AC3E}">
        <p14:creationId xmlns:p14="http://schemas.microsoft.com/office/powerpoint/2010/main" val="204491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0F2DB-E9F8-5B5F-CE3A-E1BDF7DAD318}"/>
              </a:ext>
            </a:extLst>
          </p:cNvPr>
          <p:cNvSpPr>
            <a:spLocks noGrp="1"/>
          </p:cNvSpPr>
          <p:nvPr>
            <p:ph type="title"/>
          </p:nvPr>
        </p:nvSpPr>
        <p:spPr>
          <a:xfrm>
            <a:off x="1137037" y="741082"/>
            <a:ext cx="9942970" cy="949606"/>
          </a:xfrm>
        </p:spPr>
        <p:txBody>
          <a:bodyPr>
            <a:normAutofit/>
          </a:bodyPr>
          <a:lstStyle/>
          <a:p>
            <a:r>
              <a:rPr lang="en-GB" dirty="0"/>
              <a:t>Preprocessing &amp; Cleaning</a:t>
            </a:r>
          </a:p>
        </p:txBody>
      </p:sp>
      <p:sp>
        <p:nvSpPr>
          <p:cNvPr id="23" name="Freeform: Shape 17">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734773 w 12192000"/>
              <a:gd name="connsiteY46" fmla="*/ 293856 h 5003808"/>
              <a:gd name="connsiteX47" fmla="*/ 5877770 w 12192000"/>
              <a:gd name="connsiteY47" fmla="*/ 287577 h 5003808"/>
              <a:gd name="connsiteX48" fmla="*/ 5989615 w 12192000"/>
              <a:gd name="connsiteY48" fmla="*/ 310275 h 5003808"/>
              <a:gd name="connsiteX49" fmla="*/ 5996857 w 12192000"/>
              <a:gd name="connsiteY49" fmla="*/ 314161 h 5003808"/>
              <a:gd name="connsiteX50" fmla="*/ 6037387 w 12192000"/>
              <a:gd name="connsiteY50" fmla="*/ 303138 h 5003808"/>
              <a:gd name="connsiteX51" fmla="*/ 6113074 w 12192000"/>
              <a:gd name="connsiteY51" fmla="*/ 316457 h 5003808"/>
              <a:gd name="connsiteX52" fmla="*/ 6280929 w 12192000"/>
              <a:gd name="connsiteY52" fmla="*/ 341056 h 5003808"/>
              <a:gd name="connsiteX53" fmla="*/ 6298665 w 12192000"/>
              <a:gd name="connsiteY53" fmla="*/ 333543 h 5003808"/>
              <a:gd name="connsiteX54" fmla="*/ 6317326 w 12192000"/>
              <a:gd name="connsiteY54" fmla="*/ 330406 h 5003808"/>
              <a:gd name="connsiteX55" fmla="*/ 6319212 w 12192000"/>
              <a:gd name="connsiteY55" fmla="*/ 331616 h 5003808"/>
              <a:gd name="connsiteX56" fmla="*/ 6339724 w 12192000"/>
              <a:gd name="connsiteY56" fmla="*/ 332710 h 5003808"/>
              <a:gd name="connsiteX57" fmla="*/ 6345010 w 12192000"/>
              <a:gd name="connsiteY57" fmla="*/ 329760 h 5003808"/>
              <a:gd name="connsiteX58" fmla="*/ 6359332 w 12192000"/>
              <a:gd name="connsiteY58" fmla="*/ 329511 h 5003808"/>
              <a:gd name="connsiteX59" fmla="*/ 6388220 w 12192000"/>
              <a:gd name="connsiteY59" fmla="*/ 326326 h 5003808"/>
              <a:gd name="connsiteX60" fmla="*/ 6392994 w 12192000"/>
              <a:gd name="connsiteY60" fmla="*/ 328256 h 5003808"/>
              <a:gd name="connsiteX61" fmla="*/ 6435581 w 12192000"/>
              <a:gd name="connsiteY61" fmla="*/ 327387 h 5003808"/>
              <a:gd name="connsiteX62" fmla="*/ 6435870 w 12192000"/>
              <a:gd name="connsiteY62" fmla="*/ 328575 h 5003808"/>
              <a:gd name="connsiteX63" fmla="*/ 6446571 w 12192000"/>
              <a:gd name="connsiteY63" fmla="*/ 333569 h 5003808"/>
              <a:gd name="connsiteX64" fmla="*/ 6467701 w 12192000"/>
              <a:gd name="connsiteY64" fmla="*/ 340377 h 5003808"/>
              <a:gd name="connsiteX65" fmla="*/ 6512727 w 12192000"/>
              <a:gd name="connsiteY65" fmla="*/ 370917 h 5003808"/>
              <a:gd name="connsiteX66" fmla="*/ 6557094 w 12192000"/>
              <a:gd name="connsiteY66" fmla="*/ 370144 h 5003808"/>
              <a:gd name="connsiteX67" fmla="*/ 6565879 w 12192000"/>
              <a:gd name="connsiteY67" fmla="*/ 370642 h 5003808"/>
              <a:gd name="connsiteX68" fmla="*/ 6565997 w 12192000"/>
              <a:gd name="connsiteY68" fmla="*/ 370922 h 5003808"/>
              <a:gd name="connsiteX69" fmla="*/ 6575147 w 12192000"/>
              <a:gd name="connsiteY69" fmla="*/ 371986 h 5003808"/>
              <a:gd name="connsiteX70" fmla="*/ 6581899 w 12192000"/>
              <a:gd name="connsiteY70" fmla="*/ 371550 h 5003808"/>
              <a:gd name="connsiteX71" fmla="*/ 6598943 w 12192000"/>
              <a:gd name="connsiteY71" fmla="*/ 372518 h 5003808"/>
              <a:gd name="connsiteX72" fmla="*/ 6604421 w 12192000"/>
              <a:gd name="connsiteY72" fmla="*/ 374645 h 5003808"/>
              <a:gd name="connsiteX73" fmla="*/ 6606035 w 12192000"/>
              <a:gd name="connsiteY73" fmla="*/ 378077 h 5003808"/>
              <a:gd name="connsiteX74" fmla="*/ 6607669 w 12192000"/>
              <a:gd name="connsiteY74" fmla="*/ 377798 h 5003808"/>
              <a:gd name="connsiteX75" fmla="*/ 6637532 w 12192000"/>
              <a:gd name="connsiteY75" fmla="*/ 388737 h 5003808"/>
              <a:gd name="connsiteX76" fmla="*/ 6706880 w 12192000"/>
              <a:gd name="connsiteY76" fmla="*/ 402993 h 5003808"/>
              <a:gd name="connsiteX77" fmla="*/ 6747500 w 12192000"/>
              <a:gd name="connsiteY77" fmla="*/ 406998 h 5003808"/>
              <a:gd name="connsiteX78" fmla="*/ 6857783 w 12192000"/>
              <a:gd name="connsiteY78" fmla="*/ 422517 h 5003808"/>
              <a:gd name="connsiteX79" fmla="*/ 6967720 w 12192000"/>
              <a:gd name="connsiteY79" fmla="*/ 441551 h 5003808"/>
              <a:gd name="connsiteX80" fmla="*/ 7018394 w 12192000"/>
              <a:gd name="connsiteY80" fmla="*/ 470443 h 5003808"/>
              <a:gd name="connsiteX81" fmla="*/ 7024679 w 12192000"/>
              <a:gd name="connsiteY81" fmla="*/ 471580 h 5003808"/>
              <a:gd name="connsiteX82" fmla="*/ 7041715 w 12192000"/>
              <a:gd name="connsiteY82" fmla="*/ 469732 h 5003808"/>
              <a:gd name="connsiteX83" fmla="*/ 7048103 w 12192000"/>
              <a:gd name="connsiteY83" fmla="*/ 468222 h 5003808"/>
              <a:gd name="connsiteX84" fmla="*/ 7057490 w 12192000"/>
              <a:gd name="connsiteY84" fmla="*/ 467747 h 5003808"/>
              <a:gd name="connsiteX85" fmla="*/ 7057730 w 12192000"/>
              <a:gd name="connsiteY85" fmla="*/ 467995 h 5003808"/>
              <a:gd name="connsiteX86" fmla="*/ 7066511 w 12192000"/>
              <a:gd name="connsiteY86" fmla="*/ 467044 h 5003808"/>
              <a:gd name="connsiteX87" fmla="*/ 7109401 w 12192000"/>
              <a:gd name="connsiteY87" fmla="*/ 459098 h 5003808"/>
              <a:gd name="connsiteX88" fmla="*/ 7166830 w 12192000"/>
              <a:gd name="connsiteY88" fmla="*/ 480867 h 5003808"/>
              <a:gd name="connsiteX89" fmla="*/ 7190442 w 12192000"/>
              <a:gd name="connsiteY89" fmla="*/ 483920 h 5003808"/>
              <a:gd name="connsiteX90" fmla="*/ 7203083 w 12192000"/>
              <a:gd name="connsiteY90" fmla="*/ 486936 h 5003808"/>
              <a:gd name="connsiteX91" fmla="*/ 7203894 w 12192000"/>
              <a:gd name="connsiteY91" fmla="*/ 488020 h 5003808"/>
              <a:gd name="connsiteX92" fmla="*/ 7245004 w 12192000"/>
              <a:gd name="connsiteY92" fmla="*/ 480274 h 5003808"/>
              <a:gd name="connsiteX93" fmla="*/ 7250514 w 12192000"/>
              <a:gd name="connsiteY93" fmla="*/ 481336 h 5003808"/>
              <a:gd name="connsiteX94" fmla="*/ 7277246 w 12192000"/>
              <a:gd name="connsiteY94" fmla="*/ 473612 h 5003808"/>
              <a:gd name="connsiteX95" fmla="*/ 7291092 w 12192000"/>
              <a:gd name="connsiteY95" fmla="*/ 471047 h 5003808"/>
              <a:gd name="connsiteX96" fmla="*/ 7294933 w 12192000"/>
              <a:gd name="connsiteY96" fmla="*/ 467379 h 5003808"/>
              <a:gd name="connsiteX97" fmla="*/ 7315408 w 12192000"/>
              <a:gd name="connsiteY97" fmla="*/ 465090 h 5003808"/>
              <a:gd name="connsiteX98" fmla="*/ 7317786 w 12192000"/>
              <a:gd name="connsiteY98" fmla="*/ 465936 h 5003808"/>
              <a:gd name="connsiteX99" fmla="*/ 7334572 w 12192000"/>
              <a:gd name="connsiteY99" fmla="*/ 459918 h 5003808"/>
              <a:gd name="connsiteX100" fmla="*/ 7348520 w 12192000"/>
              <a:gd name="connsiteY100" fmla="*/ 449880 h 5003808"/>
              <a:gd name="connsiteX101" fmla="*/ 7522997 w 12192000"/>
              <a:gd name="connsiteY101" fmla="*/ 446039 h 5003808"/>
              <a:gd name="connsiteX102" fmla="*/ 7686985 w 12192000"/>
              <a:gd name="connsiteY102" fmla="*/ 423635 h 5003808"/>
              <a:gd name="connsiteX103" fmla="*/ 7854068 w 12192000"/>
              <a:gd name="connsiteY103" fmla="*/ 413604 h 5003808"/>
              <a:gd name="connsiteX104" fmla="*/ 8034165 w 12192000"/>
              <a:gd name="connsiteY104" fmla="*/ 395529 h 5003808"/>
              <a:gd name="connsiteX105" fmla="*/ 8094381 w 12192000"/>
              <a:gd name="connsiteY105" fmla="*/ 399548 h 5003808"/>
              <a:gd name="connsiteX106" fmla="*/ 8146898 w 12192000"/>
              <a:gd name="connsiteY106" fmla="*/ 382388 h 5003808"/>
              <a:gd name="connsiteX107" fmla="*/ 8168993 w 12192000"/>
              <a:gd name="connsiteY107" fmla="*/ 388660 h 5003808"/>
              <a:gd name="connsiteX108" fmla="*/ 8172809 w 12192000"/>
              <a:gd name="connsiteY108" fmla="*/ 389967 h 5003808"/>
              <a:gd name="connsiteX109" fmla="*/ 8187962 w 12192000"/>
              <a:gd name="connsiteY109" fmla="*/ 390263 h 5003808"/>
              <a:gd name="connsiteX110" fmla="*/ 8192382 w 12192000"/>
              <a:gd name="connsiteY110" fmla="*/ 396522 h 5003808"/>
              <a:gd name="connsiteX111" fmla="*/ 8375192 w 12192000"/>
              <a:gd name="connsiteY111" fmla="*/ 387709 h 5003808"/>
              <a:gd name="connsiteX112" fmla="*/ 8454377 w 12192000"/>
              <a:gd name="connsiteY112" fmla="*/ 384161 h 5003808"/>
              <a:gd name="connsiteX113" fmla="*/ 8484740 w 12192000"/>
              <a:gd name="connsiteY113" fmla="*/ 388989 h 5003808"/>
              <a:gd name="connsiteX114" fmla="*/ 8601673 w 12192000"/>
              <a:gd name="connsiteY114" fmla="*/ 400931 h 5003808"/>
              <a:gd name="connsiteX115" fmla="*/ 8701676 w 12192000"/>
              <a:gd name="connsiteY115" fmla="*/ 405181 h 5003808"/>
              <a:gd name="connsiteX116" fmla="*/ 8773288 w 12192000"/>
              <a:gd name="connsiteY116" fmla="*/ 381907 h 5003808"/>
              <a:gd name="connsiteX117" fmla="*/ 8779909 w 12192000"/>
              <a:gd name="connsiteY117" fmla="*/ 386276 h 5003808"/>
              <a:gd name="connsiteX118" fmla="*/ 8829932 w 12192000"/>
              <a:gd name="connsiteY118" fmla="*/ 383073 h 5003808"/>
              <a:gd name="connsiteX119" fmla="*/ 9003386 w 12192000"/>
              <a:gd name="connsiteY119" fmla="*/ 340072 h 5003808"/>
              <a:gd name="connsiteX120" fmla="*/ 9101185 w 12192000"/>
              <a:gd name="connsiteY120" fmla="*/ 334692 h 5003808"/>
              <a:gd name="connsiteX121" fmla="*/ 9136185 w 12192000"/>
              <a:gd name="connsiteY121" fmla="*/ 337908 h 5003808"/>
              <a:gd name="connsiteX122" fmla="*/ 9194801 w 12192000"/>
              <a:gd name="connsiteY122" fmla="*/ 342979 h 5003808"/>
              <a:gd name="connsiteX123" fmla="*/ 9239316 w 12192000"/>
              <a:gd name="connsiteY123" fmla="*/ 359388 h 5003808"/>
              <a:gd name="connsiteX124" fmla="*/ 9288052 w 12192000"/>
              <a:gd name="connsiteY124" fmla="*/ 358626 h 5003808"/>
              <a:gd name="connsiteX125" fmla="*/ 9298465 w 12192000"/>
              <a:gd name="connsiteY125" fmla="*/ 342126 h 5003808"/>
              <a:gd name="connsiteX126" fmla="*/ 9350892 w 12192000"/>
              <a:gd name="connsiteY126" fmla="*/ 346608 h 5003808"/>
              <a:gd name="connsiteX127" fmla="*/ 9430522 w 12192000"/>
              <a:gd name="connsiteY127" fmla="*/ 355198 h 5003808"/>
              <a:gd name="connsiteX128" fmla="*/ 9476215 w 12192000"/>
              <a:gd name="connsiteY128" fmla="*/ 355937 h 5003808"/>
              <a:gd name="connsiteX129" fmla="*/ 9601276 w 12192000"/>
              <a:gd name="connsiteY129" fmla="*/ 362534 h 5003808"/>
              <a:gd name="connsiteX130" fmla="*/ 9726733 w 12192000"/>
              <a:gd name="connsiteY130" fmla="*/ 372631 h 5003808"/>
              <a:gd name="connsiteX131" fmla="*/ 9802144 w 12192000"/>
              <a:gd name="connsiteY131" fmla="*/ 398309 h 5003808"/>
              <a:gd name="connsiteX132" fmla="*/ 9905153 w 12192000"/>
              <a:gd name="connsiteY132" fmla="*/ 404480 h 5003808"/>
              <a:gd name="connsiteX133" fmla="*/ 9922553 w 12192000"/>
              <a:gd name="connsiteY133" fmla="*/ 408399 h 5003808"/>
              <a:gd name="connsiteX134" fmla="*/ 10044658 w 12192000"/>
              <a:gd name="connsiteY134" fmla="*/ 421907 h 5003808"/>
              <a:gd name="connsiteX135" fmla="*/ 10184585 w 12192000"/>
              <a:gd name="connsiteY135" fmla="*/ 410968 h 5003808"/>
              <a:gd name="connsiteX136" fmla="*/ 10366435 w 12192000"/>
              <a:gd name="connsiteY136" fmla="*/ 466258 h 5003808"/>
              <a:gd name="connsiteX137" fmla="*/ 10688220 w 12192000"/>
              <a:gd name="connsiteY137" fmla="*/ 546088 h 5003808"/>
              <a:gd name="connsiteX138" fmla="*/ 11026690 w 12192000"/>
              <a:gd name="connsiteY138" fmla="*/ 554511 h 5003808"/>
              <a:gd name="connsiteX139" fmla="*/ 11113779 w 12192000"/>
              <a:gd name="connsiteY139" fmla="*/ 537698 h 5003808"/>
              <a:gd name="connsiteX140" fmla="*/ 11369556 w 12192000"/>
              <a:gd name="connsiteY140" fmla="*/ 495549 h 5003808"/>
              <a:gd name="connsiteX141" fmla="*/ 11623342 w 12192000"/>
              <a:gd name="connsiteY141" fmla="*/ 392258 h 5003808"/>
              <a:gd name="connsiteX142" fmla="*/ 11786511 w 12192000"/>
              <a:gd name="connsiteY142" fmla="*/ 362220 h 5003808"/>
              <a:gd name="connsiteX143" fmla="*/ 11862577 w 12192000"/>
              <a:gd name="connsiteY143" fmla="*/ 334379 h 5003808"/>
              <a:gd name="connsiteX144" fmla="*/ 11916612 w 12192000"/>
              <a:gd name="connsiteY144" fmla="*/ 327640 h 5003808"/>
              <a:gd name="connsiteX145" fmla="*/ 11948830 w 12192000"/>
              <a:gd name="connsiteY145" fmla="*/ 321892 h 5003808"/>
              <a:gd name="connsiteX146" fmla="*/ 12001583 w 12192000"/>
              <a:gd name="connsiteY146" fmla="*/ 283473 h 5003808"/>
              <a:gd name="connsiteX147" fmla="*/ 12174977 w 12192000"/>
              <a:gd name="connsiteY147" fmla="*/ 268482 h 5003808"/>
              <a:gd name="connsiteX148" fmla="*/ 12192000 w 12192000"/>
              <a:gd name="connsiteY148" fmla="*/ 260379 h 5003808"/>
              <a:gd name="connsiteX149" fmla="*/ 12192000 w 12192000"/>
              <a:gd name="connsiteY149" fmla="*/ 5003808 h 5003808"/>
              <a:gd name="connsiteX150" fmla="*/ 0 w 12192000"/>
              <a:gd name="connsiteY150" fmla="*/ 5003808 h 5003808"/>
              <a:gd name="connsiteX151" fmla="*/ 0 w 12192000"/>
              <a:gd name="connsiteY151" fmla="*/ 621279 h 5003808"/>
              <a:gd name="connsiteX152" fmla="*/ 11075 w 12192000"/>
              <a:gd name="connsiteY152" fmla="*/ 619008 h 5003808"/>
              <a:gd name="connsiteX153" fmla="*/ 44061 w 12192000"/>
              <a:gd name="connsiteY153" fmla="*/ 612426 h 5003808"/>
              <a:gd name="connsiteX154" fmla="*/ 136694 w 12192000"/>
              <a:gd name="connsiteY154" fmla="*/ 560245 h 5003808"/>
              <a:gd name="connsiteX155" fmla="*/ 170342 w 12192000"/>
              <a:gd name="connsiteY155" fmla="*/ 554907 h 5003808"/>
              <a:gd name="connsiteX156" fmla="*/ 168955 w 12192000"/>
              <a:gd name="connsiteY156" fmla="*/ 545994 h 5003808"/>
              <a:gd name="connsiteX157" fmla="*/ 181474 w 12192000"/>
              <a:gd name="connsiteY157" fmla="*/ 545111 h 5003808"/>
              <a:gd name="connsiteX158" fmla="*/ 209440 w 12192000"/>
              <a:gd name="connsiteY158" fmla="*/ 544391 h 5003808"/>
              <a:gd name="connsiteX159" fmla="*/ 293152 w 12192000"/>
              <a:gd name="connsiteY159" fmla="*/ 540406 h 5003808"/>
              <a:gd name="connsiteX160" fmla="*/ 315693 w 12192000"/>
              <a:gd name="connsiteY160" fmla="*/ 522860 h 5003808"/>
              <a:gd name="connsiteX161" fmla="*/ 337305 w 12192000"/>
              <a:gd name="connsiteY161" fmla="*/ 522202 h 5003808"/>
              <a:gd name="connsiteX162" fmla="*/ 462252 w 12192000"/>
              <a:gd name="connsiteY162" fmla="*/ 496981 h 5003808"/>
              <a:gd name="connsiteX163" fmla="*/ 479457 w 12192000"/>
              <a:gd name="connsiteY163" fmla="*/ 494953 h 5003808"/>
              <a:gd name="connsiteX164" fmla="*/ 488653 w 12192000"/>
              <a:gd name="connsiteY164" fmla="*/ 487087 h 5003808"/>
              <a:gd name="connsiteX165" fmla="*/ 522053 w 12192000"/>
              <a:gd name="connsiteY165" fmla="*/ 484955 h 5003808"/>
              <a:gd name="connsiteX166" fmla="*/ 523520 w 12192000"/>
              <a:gd name="connsiteY166" fmla="*/ 480543 h 5003808"/>
              <a:gd name="connsiteX167" fmla="*/ 632714 w 12192000"/>
              <a:gd name="connsiteY167" fmla="*/ 440931 h 5003808"/>
              <a:gd name="connsiteX168" fmla="*/ 651426 w 12192000"/>
              <a:gd name="connsiteY168" fmla="*/ 434374 h 5003808"/>
              <a:gd name="connsiteX169" fmla="*/ 667724 w 12192000"/>
              <a:gd name="connsiteY169" fmla="*/ 435968 h 5003808"/>
              <a:gd name="connsiteX170" fmla="*/ 757679 w 12192000"/>
              <a:gd name="connsiteY170" fmla="*/ 428975 h 5003808"/>
              <a:gd name="connsiteX171" fmla="*/ 779159 w 12192000"/>
              <a:gd name="connsiteY171" fmla="*/ 431889 h 5003808"/>
              <a:gd name="connsiteX172" fmla="*/ 788293 w 12192000"/>
              <a:gd name="connsiteY172" fmla="*/ 438693 h 5003808"/>
              <a:gd name="connsiteX173" fmla="*/ 822923 w 12192000"/>
              <a:gd name="connsiteY173" fmla="*/ 424904 h 5003808"/>
              <a:gd name="connsiteX174" fmla="*/ 876559 w 12192000"/>
              <a:gd name="connsiteY174" fmla="*/ 414918 h 5003808"/>
              <a:gd name="connsiteX175" fmla="*/ 902011 w 12192000"/>
              <a:gd name="connsiteY175" fmla="*/ 407948 h 5003808"/>
              <a:gd name="connsiteX176" fmla="*/ 922715 w 12192000"/>
              <a:gd name="connsiteY176" fmla="*/ 411529 h 5003808"/>
              <a:gd name="connsiteX177" fmla="*/ 1040139 w 12192000"/>
              <a:gd name="connsiteY177" fmla="*/ 410420 h 5003808"/>
              <a:gd name="connsiteX178" fmla="*/ 1067251 w 12192000"/>
              <a:gd name="connsiteY178" fmla="*/ 416214 h 5003808"/>
              <a:gd name="connsiteX179" fmla="*/ 1080272 w 12192000"/>
              <a:gd name="connsiteY179" fmla="*/ 428499 h 5003808"/>
              <a:gd name="connsiteX180" fmla="*/ 1090219 w 12192000"/>
              <a:gd name="connsiteY180" fmla="*/ 423856 h 5003808"/>
              <a:gd name="connsiteX181" fmla="*/ 1161226 w 12192000"/>
              <a:gd name="connsiteY181" fmla="*/ 422134 h 5003808"/>
              <a:gd name="connsiteX182" fmla="*/ 1207525 w 12192000"/>
              <a:gd name="connsiteY182" fmla="*/ 419869 h 5003808"/>
              <a:gd name="connsiteX183" fmla="*/ 1210030 w 12192000"/>
              <a:gd name="connsiteY183" fmla="*/ 402635 h 5003808"/>
              <a:gd name="connsiteX184" fmla="*/ 1251170 w 12192000"/>
              <a:gd name="connsiteY184" fmla="*/ 395772 h 5003808"/>
              <a:gd name="connsiteX185" fmla="*/ 1295331 w 12192000"/>
              <a:gd name="connsiteY185" fmla="*/ 406012 h 5003808"/>
              <a:gd name="connsiteX186" fmla="*/ 1347118 w 12192000"/>
              <a:gd name="connsiteY186" fmla="*/ 403534 h 5003808"/>
              <a:gd name="connsiteX187" fmla="*/ 1378108 w 12192000"/>
              <a:gd name="connsiteY187" fmla="*/ 402240 h 5003808"/>
              <a:gd name="connsiteX188" fmla="*/ 1459192 w 12192000"/>
              <a:gd name="connsiteY188" fmla="*/ 384749 h 5003808"/>
              <a:gd name="connsiteX189" fmla="*/ 1590120 w 12192000"/>
              <a:gd name="connsiteY189" fmla="*/ 321438 h 5003808"/>
              <a:gd name="connsiteX190" fmla="*/ 1631417 w 12192000"/>
              <a:gd name="connsiteY190" fmla="*/ 312057 h 5003808"/>
              <a:gd name="connsiteX191" fmla="*/ 1638727 w 12192000"/>
              <a:gd name="connsiteY191" fmla="*/ 315440 h 5003808"/>
              <a:gd name="connsiteX192" fmla="*/ 1844438 w 12192000"/>
              <a:gd name="connsiteY192" fmla="*/ 275134 h 5003808"/>
              <a:gd name="connsiteX193" fmla="*/ 1881324 w 12192000"/>
              <a:gd name="connsiteY193" fmla="*/ 272327 h 5003808"/>
              <a:gd name="connsiteX194" fmla="*/ 1908999 w 12192000"/>
              <a:gd name="connsiteY194" fmla="*/ 273168 h 5003808"/>
              <a:gd name="connsiteX195" fmla="*/ 1974956 w 12192000"/>
              <a:gd name="connsiteY195" fmla="*/ 259788 h 5003808"/>
              <a:gd name="connsiteX196" fmla="*/ 2082409 w 12192000"/>
              <a:gd name="connsiteY196" fmla="*/ 231120 h 5003808"/>
              <a:gd name="connsiteX197" fmla="*/ 2105639 w 12192000"/>
              <a:gd name="connsiteY197" fmla="*/ 226478 h 5003808"/>
              <a:gd name="connsiteX198" fmla="*/ 2126992 w 12192000"/>
              <a:gd name="connsiteY198" fmla="*/ 228298 h 5003808"/>
              <a:gd name="connsiteX199" fmla="*/ 2133154 w 12192000"/>
              <a:gd name="connsiteY199" fmla="*/ 233782 h 5003808"/>
              <a:gd name="connsiteX200" fmla="*/ 2146154 w 12192000"/>
              <a:gd name="connsiteY200" fmla="*/ 232162 h 5003808"/>
              <a:gd name="connsiteX201" fmla="*/ 2149901 w 12192000"/>
              <a:gd name="connsiteY201" fmla="*/ 232946 h 5003808"/>
              <a:gd name="connsiteX202" fmla="*/ 2171100 w 12192000"/>
              <a:gd name="connsiteY202" fmla="*/ 236219 h 5003808"/>
              <a:gd name="connsiteX203" fmla="*/ 2209148 w 12192000"/>
              <a:gd name="connsiteY203" fmla="*/ 213055 h 5003808"/>
              <a:gd name="connsiteX204" fmla="*/ 2261889 w 12192000"/>
              <a:gd name="connsiteY204" fmla="*/ 209362 h 5003808"/>
              <a:gd name="connsiteX205" fmla="*/ 2452315 w 12192000"/>
              <a:gd name="connsiteY205" fmla="*/ 156729 h 5003808"/>
              <a:gd name="connsiteX206" fmla="*/ 2487710 w 12192000"/>
              <a:gd name="connsiteY206" fmla="*/ 173097 h 5003808"/>
              <a:gd name="connsiteX207" fmla="*/ 2567870 w 12192000"/>
              <a:gd name="connsiteY207" fmla="*/ 160252 h 5003808"/>
              <a:gd name="connsiteX208" fmla="*/ 2677053 w 12192000"/>
              <a:gd name="connsiteY208" fmla="*/ 96343 h 5003808"/>
              <a:gd name="connsiteX209" fmla="*/ 2823914 w 12192000"/>
              <a:gd name="connsiteY209" fmla="*/ 70697 h 5003808"/>
              <a:gd name="connsiteX210" fmla="*/ 2831912 w 12192000"/>
              <a:gd name="connsiteY210" fmla="*/ 59256 h 5003808"/>
              <a:gd name="connsiteX211" fmla="*/ 2843870 w 12192000"/>
              <a:gd name="connsiteY211" fmla="*/ 51337 h 5003808"/>
              <a:gd name="connsiteX212" fmla="*/ 2846217 w 12192000"/>
              <a:gd name="connsiteY212" fmla="*/ 51855 h 5003808"/>
              <a:gd name="connsiteX213" fmla="*/ 2862745 w 12192000"/>
              <a:gd name="connsiteY213" fmla="*/ 47072 h 5003808"/>
              <a:gd name="connsiteX214" fmla="*/ 2864596 w 12192000"/>
              <a:gd name="connsiteY214" fmla="*/ 43048 h 5003808"/>
              <a:gd name="connsiteX215" fmla="*/ 2875381 w 12192000"/>
              <a:gd name="connsiteY215" fmla="*/ 38833 h 5003808"/>
              <a:gd name="connsiteX216" fmla="*/ 2895139 w 12192000"/>
              <a:gd name="connsiteY216" fmla="*/ 28016 h 5003808"/>
              <a:gd name="connsiteX217" fmla="*/ 2900232 w 12192000"/>
              <a:gd name="connsiteY217" fmla="*/ 28348 h 5003808"/>
              <a:gd name="connsiteX218" fmla="*/ 2932205 w 12192000"/>
              <a:gd name="connsiteY218" fmla="*/ 15703 h 5003808"/>
              <a:gd name="connsiteX219" fmla="*/ 2933310 w 12192000"/>
              <a:gd name="connsiteY219" fmla="*/ 16646 h 5003808"/>
              <a:gd name="connsiteX220" fmla="*/ 2945218 w 12192000"/>
              <a:gd name="connsiteY220" fmla="*/ 17971 h 5003808"/>
              <a:gd name="connsiteX221" fmla="*/ 2966465 w 12192000"/>
              <a:gd name="connsiteY221" fmla="*/ 17947 h 5003808"/>
              <a:gd name="connsiteX222" fmla="*/ 3023668 w 12192000"/>
              <a:gd name="connsiteY222" fmla="*/ 31735 h 5003808"/>
              <a:gd name="connsiteX223" fmla="*/ 3057077 w 12192000"/>
              <a:gd name="connsiteY223" fmla="*/ 18675 h 5003808"/>
              <a:gd name="connsiteX224" fmla="*/ 3151915 w 12192000"/>
              <a:gd name="connsiteY224" fmla="*/ 15073 h 5003808"/>
              <a:gd name="connsiteX225" fmla="*/ 3251671 w 12192000"/>
              <a:gd name="connsiteY225" fmla="*/ 35405 h 5003808"/>
              <a:gd name="connsiteX226" fmla="*/ 3351400 w 12192000"/>
              <a:gd name="connsiteY226" fmla="*/ 36517 h 5003808"/>
              <a:gd name="connsiteX227" fmla="*/ 3387481 w 12192000"/>
              <a:gd name="connsiteY227" fmla="*/ 35273 h 5003808"/>
              <a:gd name="connsiteX228" fmla="*/ 3451923 w 12192000"/>
              <a:gd name="connsiteY228" fmla="*/ 40312 h 5003808"/>
              <a:gd name="connsiteX229" fmla="*/ 3481520 w 12192000"/>
              <a:gd name="connsiteY229" fmla="*/ 47117 h 5003808"/>
              <a:gd name="connsiteX230" fmla="*/ 3482804 w 12192000"/>
              <a:gd name="connsiteY230" fmla="*/ 46642 h 5003808"/>
              <a:gd name="connsiteX231" fmla="*/ 3485495 w 12192000"/>
              <a:gd name="connsiteY231" fmla="*/ 49751 h 5003808"/>
              <a:gd name="connsiteX232" fmla="*/ 3490972 w 12192000"/>
              <a:gd name="connsiteY232" fmla="*/ 51116 h 5003808"/>
              <a:gd name="connsiteX233" fmla="*/ 3505835 w 12192000"/>
              <a:gd name="connsiteY233" fmla="*/ 49907 h 5003808"/>
              <a:gd name="connsiteX234" fmla="*/ 3511410 w 12192000"/>
              <a:gd name="connsiteY234" fmla="*/ 48638 h 5003808"/>
              <a:gd name="connsiteX235" fmla="*/ 3519598 w 12192000"/>
              <a:gd name="connsiteY235" fmla="*/ 48513 h 5003808"/>
              <a:gd name="connsiteX236" fmla="*/ 3519807 w 12192000"/>
              <a:gd name="connsiteY236" fmla="*/ 48768 h 5003808"/>
              <a:gd name="connsiteX237" fmla="*/ 3527466 w 12192000"/>
              <a:gd name="connsiteY237" fmla="*/ 48146 h 5003808"/>
              <a:gd name="connsiteX238" fmla="*/ 3564889 w 12192000"/>
              <a:gd name="connsiteY238" fmla="*/ 41820 h 5003808"/>
              <a:gd name="connsiteX239" fmla="*/ 3614922 w 12192000"/>
              <a:gd name="connsiteY239" fmla="*/ 65634 h 5003808"/>
              <a:gd name="connsiteX240" fmla="*/ 3635506 w 12192000"/>
              <a:gd name="connsiteY240" fmla="*/ 69548 h 5003808"/>
              <a:gd name="connsiteX241" fmla="*/ 3646525 w 12192000"/>
              <a:gd name="connsiteY241" fmla="*/ 73023 h 5003808"/>
              <a:gd name="connsiteX242" fmla="*/ 3647224 w 12192000"/>
              <a:gd name="connsiteY242" fmla="*/ 74133 h 5003808"/>
              <a:gd name="connsiteX243" fmla="*/ 3683100 w 12192000"/>
              <a:gd name="connsiteY243" fmla="*/ 67939 h 5003808"/>
              <a:gd name="connsiteX244" fmla="*/ 3687901 w 12192000"/>
              <a:gd name="connsiteY244" fmla="*/ 69202 h 5003808"/>
              <a:gd name="connsiteX245" fmla="*/ 3711234 w 12192000"/>
              <a:gd name="connsiteY245" fmla="*/ 62495 h 5003808"/>
              <a:gd name="connsiteX246" fmla="*/ 3723318 w 12192000"/>
              <a:gd name="connsiteY246" fmla="*/ 60455 h 5003808"/>
              <a:gd name="connsiteX247" fmla="*/ 3726677 w 12192000"/>
              <a:gd name="connsiteY247" fmla="*/ 56942 h 5003808"/>
              <a:gd name="connsiteX248" fmla="*/ 3744535 w 12192000"/>
              <a:gd name="connsiteY248" fmla="*/ 55420 h 5003808"/>
              <a:gd name="connsiteX249" fmla="*/ 3746608 w 12192000"/>
              <a:gd name="connsiteY249" fmla="*/ 56352 h 5003808"/>
              <a:gd name="connsiteX250" fmla="*/ 3761262 w 12192000"/>
              <a:gd name="connsiteY250" fmla="*/ 50977 h 5003808"/>
              <a:gd name="connsiteX251" fmla="*/ 3773451 w 12192000"/>
              <a:gd name="connsiteY251" fmla="*/ 41496 h 5003808"/>
              <a:gd name="connsiteX252" fmla="*/ 3925626 w 12192000"/>
              <a:gd name="connsiteY252" fmla="*/ 44131 h 5003808"/>
              <a:gd name="connsiteX253" fmla="*/ 4056184 w 12192000"/>
              <a:gd name="connsiteY253"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877770 w 12192000"/>
              <a:gd name="connsiteY46" fmla="*/ 287577 h 5003808"/>
              <a:gd name="connsiteX47" fmla="*/ 5989615 w 12192000"/>
              <a:gd name="connsiteY47" fmla="*/ 310275 h 5003808"/>
              <a:gd name="connsiteX48" fmla="*/ 5996857 w 12192000"/>
              <a:gd name="connsiteY48" fmla="*/ 314161 h 5003808"/>
              <a:gd name="connsiteX49" fmla="*/ 6037387 w 12192000"/>
              <a:gd name="connsiteY49" fmla="*/ 303138 h 5003808"/>
              <a:gd name="connsiteX50" fmla="*/ 6113074 w 12192000"/>
              <a:gd name="connsiteY50" fmla="*/ 316457 h 5003808"/>
              <a:gd name="connsiteX51" fmla="*/ 6280929 w 12192000"/>
              <a:gd name="connsiteY51" fmla="*/ 341056 h 5003808"/>
              <a:gd name="connsiteX52" fmla="*/ 6298665 w 12192000"/>
              <a:gd name="connsiteY52" fmla="*/ 333543 h 5003808"/>
              <a:gd name="connsiteX53" fmla="*/ 6317326 w 12192000"/>
              <a:gd name="connsiteY53" fmla="*/ 330406 h 5003808"/>
              <a:gd name="connsiteX54" fmla="*/ 6319212 w 12192000"/>
              <a:gd name="connsiteY54" fmla="*/ 331616 h 5003808"/>
              <a:gd name="connsiteX55" fmla="*/ 6339724 w 12192000"/>
              <a:gd name="connsiteY55" fmla="*/ 332710 h 5003808"/>
              <a:gd name="connsiteX56" fmla="*/ 6345010 w 12192000"/>
              <a:gd name="connsiteY56" fmla="*/ 329760 h 5003808"/>
              <a:gd name="connsiteX57" fmla="*/ 6359332 w 12192000"/>
              <a:gd name="connsiteY57" fmla="*/ 329511 h 5003808"/>
              <a:gd name="connsiteX58" fmla="*/ 6388220 w 12192000"/>
              <a:gd name="connsiteY58" fmla="*/ 326326 h 5003808"/>
              <a:gd name="connsiteX59" fmla="*/ 6392994 w 12192000"/>
              <a:gd name="connsiteY59" fmla="*/ 328256 h 5003808"/>
              <a:gd name="connsiteX60" fmla="*/ 6435581 w 12192000"/>
              <a:gd name="connsiteY60" fmla="*/ 327387 h 5003808"/>
              <a:gd name="connsiteX61" fmla="*/ 6435870 w 12192000"/>
              <a:gd name="connsiteY61" fmla="*/ 328575 h 5003808"/>
              <a:gd name="connsiteX62" fmla="*/ 6446571 w 12192000"/>
              <a:gd name="connsiteY62" fmla="*/ 333569 h 5003808"/>
              <a:gd name="connsiteX63" fmla="*/ 6467701 w 12192000"/>
              <a:gd name="connsiteY63" fmla="*/ 340377 h 5003808"/>
              <a:gd name="connsiteX64" fmla="*/ 6512727 w 12192000"/>
              <a:gd name="connsiteY64" fmla="*/ 370917 h 5003808"/>
              <a:gd name="connsiteX65" fmla="*/ 6557094 w 12192000"/>
              <a:gd name="connsiteY65" fmla="*/ 370144 h 5003808"/>
              <a:gd name="connsiteX66" fmla="*/ 6565879 w 12192000"/>
              <a:gd name="connsiteY66" fmla="*/ 370642 h 5003808"/>
              <a:gd name="connsiteX67" fmla="*/ 6565997 w 12192000"/>
              <a:gd name="connsiteY67" fmla="*/ 370922 h 5003808"/>
              <a:gd name="connsiteX68" fmla="*/ 6575147 w 12192000"/>
              <a:gd name="connsiteY68" fmla="*/ 371986 h 5003808"/>
              <a:gd name="connsiteX69" fmla="*/ 6581899 w 12192000"/>
              <a:gd name="connsiteY69" fmla="*/ 371550 h 5003808"/>
              <a:gd name="connsiteX70" fmla="*/ 6598943 w 12192000"/>
              <a:gd name="connsiteY70" fmla="*/ 372518 h 5003808"/>
              <a:gd name="connsiteX71" fmla="*/ 6604421 w 12192000"/>
              <a:gd name="connsiteY71" fmla="*/ 374645 h 5003808"/>
              <a:gd name="connsiteX72" fmla="*/ 6606035 w 12192000"/>
              <a:gd name="connsiteY72" fmla="*/ 378077 h 5003808"/>
              <a:gd name="connsiteX73" fmla="*/ 6607669 w 12192000"/>
              <a:gd name="connsiteY73" fmla="*/ 377798 h 5003808"/>
              <a:gd name="connsiteX74" fmla="*/ 6637532 w 12192000"/>
              <a:gd name="connsiteY74" fmla="*/ 388737 h 5003808"/>
              <a:gd name="connsiteX75" fmla="*/ 6706880 w 12192000"/>
              <a:gd name="connsiteY75" fmla="*/ 402993 h 5003808"/>
              <a:gd name="connsiteX76" fmla="*/ 6747500 w 12192000"/>
              <a:gd name="connsiteY76" fmla="*/ 406998 h 5003808"/>
              <a:gd name="connsiteX77" fmla="*/ 6857783 w 12192000"/>
              <a:gd name="connsiteY77" fmla="*/ 422517 h 5003808"/>
              <a:gd name="connsiteX78" fmla="*/ 6967720 w 12192000"/>
              <a:gd name="connsiteY78" fmla="*/ 441551 h 5003808"/>
              <a:gd name="connsiteX79" fmla="*/ 7018394 w 12192000"/>
              <a:gd name="connsiteY79" fmla="*/ 470443 h 5003808"/>
              <a:gd name="connsiteX80" fmla="*/ 7024679 w 12192000"/>
              <a:gd name="connsiteY80" fmla="*/ 471580 h 5003808"/>
              <a:gd name="connsiteX81" fmla="*/ 7041715 w 12192000"/>
              <a:gd name="connsiteY81" fmla="*/ 469732 h 5003808"/>
              <a:gd name="connsiteX82" fmla="*/ 7048103 w 12192000"/>
              <a:gd name="connsiteY82" fmla="*/ 468222 h 5003808"/>
              <a:gd name="connsiteX83" fmla="*/ 7057490 w 12192000"/>
              <a:gd name="connsiteY83" fmla="*/ 467747 h 5003808"/>
              <a:gd name="connsiteX84" fmla="*/ 7057730 w 12192000"/>
              <a:gd name="connsiteY84" fmla="*/ 467995 h 5003808"/>
              <a:gd name="connsiteX85" fmla="*/ 7066511 w 12192000"/>
              <a:gd name="connsiteY85" fmla="*/ 467044 h 5003808"/>
              <a:gd name="connsiteX86" fmla="*/ 7109401 w 12192000"/>
              <a:gd name="connsiteY86" fmla="*/ 459098 h 5003808"/>
              <a:gd name="connsiteX87" fmla="*/ 7166830 w 12192000"/>
              <a:gd name="connsiteY87" fmla="*/ 480867 h 5003808"/>
              <a:gd name="connsiteX88" fmla="*/ 7190442 w 12192000"/>
              <a:gd name="connsiteY88" fmla="*/ 483920 h 5003808"/>
              <a:gd name="connsiteX89" fmla="*/ 7203083 w 12192000"/>
              <a:gd name="connsiteY89" fmla="*/ 486936 h 5003808"/>
              <a:gd name="connsiteX90" fmla="*/ 7203894 w 12192000"/>
              <a:gd name="connsiteY90" fmla="*/ 488020 h 5003808"/>
              <a:gd name="connsiteX91" fmla="*/ 7245004 w 12192000"/>
              <a:gd name="connsiteY91" fmla="*/ 480274 h 5003808"/>
              <a:gd name="connsiteX92" fmla="*/ 7250514 w 12192000"/>
              <a:gd name="connsiteY92" fmla="*/ 481336 h 5003808"/>
              <a:gd name="connsiteX93" fmla="*/ 7277246 w 12192000"/>
              <a:gd name="connsiteY93" fmla="*/ 473612 h 5003808"/>
              <a:gd name="connsiteX94" fmla="*/ 7291092 w 12192000"/>
              <a:gd name="connsiteY94" fmla="*/ 471047 h 5003808"/>
              <a:gd name="connsiteX95" fmla="*/ 7294933 w 12192000"/>
              <a:gd name="connsiteY95" fmla="*/ 467379 h 5003808"/>
              <a:gd name="connsiteX96" fmla="*/ 7315408 w 12192000"/>
              <a:gd name="connsiteY96" fmla="*/ 465090 h 5003808"/>
              <a:gd name="connsiteX97" fmla="*/ 7317786 w 12192000"/>
              <a:gd name="connsiteY97" fmla="*/ 465936 h 5003808"/>
              <a:gd name="connsiteX98" fmla="*/ 7334572 w 12192000"/>
              <a:gd name="connsiteY98" fmla="*/ 459918 h 5003808"/>
              <a:gd name="connsiteX99" fmla="*/ 7348520 w 12192000"/>
              <a:gd name="connsiteY99" fmla="*/ 449880 h 5003808"/>
              <a:gd name="connsiteX100" fmla="*/ 7522997 w 12192000"/>
              <a:gd name="connsiteY100" fmla="*/ 446039 h 5003808"/>
              <a:gd name="connsiteX101" fmla="*/ 7686985 w 12192000"/>
              <a:gd name="connsiteY101" fmla="*/ 423635 h 5003808"/>
              <a:gd name="connsiteX102" fmla="*/ 7854068 w 12192000"/>
              <a:gd name="connsiteY102" fmla="*/ 413604 h 5003808"/>
              <a:gd name="connsiteX103" fmla="*/ 8034165 w 12192000"/>
              <a:gd name="connsiteY103" fmla="*/ 395529 h 5003808"/>
              <a:gd name="connsiteX104" fmla="*/ 8094381 w 12192000"/>
              <a:gd name="connsiteY104" fmla="*/ 399548 h 5003808"/>
              <a:gd name="connsiteX105" fmla="*/ 8146898 w 12192000"/>
              <a:gd name="connsiteY105" fmla="*/ 382388 h 5003808"/>
              <a:gd name="connsiteX106" fmla="*/ 8168993 w 12192000"/>
              <a:gd name="connsiteY106" fmla="*/ 388660 h 5003808"/>
              <a:gd name="connsiteX107" fmla="*/ 8172809 w 12192000"/>
              <a:gd name="connsiteY107" fmla="*/ 389967 h 5003808"/>
              <a:gd name="connsiteX108" fmla="*/ 8187962 w 12192000"/>
              <a:gd name="connsiteY108" fmla="*/ 390263 h 5003808"/>
              <a:gd name="connsiteX109" fmla="*/ 8192382 w 12192000"/>
              <a:gd name="connsiteY109" fmla="*/ 396522 h 5003808"/>
              <a:gd name="connsiteX110" fmla="*/ 8375192 w 12192000"/>
              <a:gd name="connsiteY110" fmla="*/ 387709 h 5003808"/>
              <a:gd name="connsiteX111" fmla="*/ 8454377 w 12192000"/>
              <a:gd name="connsiteY111" fmla="*/ 384161 h 5003808"/>
              <a:gd name="connsiteX112" fmla="*/ 8484740 w 12192000"/>
              <a:gd name="connsiteY112" fmla="*/ 388989 h 5003808"/>
              <a:gd name="connsiteX113" fmla="*/ 8601673 w 12192000"/>
              <a:gd name="connsiteY113" fmla="*/ 400931 h 5003808"/>
              <a:gd name="connsiteX114" fmla="*/ 8701676 w 12192000"/>
              <a:gd name="connsiteY114" fmla="*/ 405181 h 5003808"/>
              <a:gd name="connsiteX115" fmla="*/ 8773288 w 12192000"/>
              <a:gd name="connsiteY115" fmla="*/ 381907 h 5003808"/>
              <a:gd name="connsiteX116" fmla="*/ 8779909 w 12192000"/>
              <a:gd name="connsiteY116" fmla="*/ 386276 h 5003808"/>
              <a:gd name="connsiteX117" fmla="*/ 8829932 w 12192000"/>
              <a:gd name="connsiteY117" fmla="*/ 383073 h 5003808"/>
              <a:gd name="connsiteX118" fmla="*/ 9003386 w 12192000"/>
              <a:gd name="connsiteY118" fmla="*/ 340072 h 5003808"/>
              <a:gd name="connsiteX119" fmla="*/ 9101185 w 12192000"/>
              <a:gd name="connsiteY119" fmla="*/ 334692 h 5003808"/>
              <a:gd name="connsiteX120" fmla="*/ 9136185 w 12192000"/>
              <a:gd name="connsiteY120" fmla="*/ 337908 h 5003808"/>
              <a:gd name="connsiteX121" fmla="*/ 9194801 w 12192000"/>
              <a:gd name="connsiteY121" fmla="*/ 342979 h 5003808"/>
              <a:gd name="connsiteX122" fmla="*/ 9239316 w 12192000"/>
              <a:gd name="connsiteY122" fmla="*/ 359388 h 5003808"/>
              <a:gd name="connsiteX123" fmla="*/ 9288052 w 12192000"/>
              <a:gd name="connsiteY123" fmla="*/ 358626 h 5003808"/>
              <a:gd name="connsiteX124" fmla="*/ 9298465 w 12192000"/>
              <a:gd name="connsiteY124" fmla="*/ 342126 h 5003808"/>
              <a:gd name="connsiteX125" fmla="*/ 9350892 w 12192000"/>
              <a:gd name="connsiteY125" fmla="*/ 346608 h 5003808"/>
              <a:gd name="connsiteX126" fmla="*/ 9430522 w 12192000"/>
              <a:gd name="connsiteY126" fmla="*/ 355198 h 5003808"/>
              <a:gd name="connsiteX127" fmla="*/ 9476215 w 12192000"/>
              <a:gd name="connsiteY127" fmla="*/ 355937 h 5003808"/>
              <a:gd name="connsiteX128" fmla="*/ 9601276 w 12192000"/>
              <a:gd name="connsiteY128" fmla="*/ 362534 h 5003808"/>
              <a:gd name="connsiteX129" fmla="*/ 9726733 w 12192000"/>
              <a:gd name="connsiteY129" fmla="*/ 372631 h 5003808"/>
              <a:gd name="connsiteX130" fmla="*/ 9802144 w 12192000"/>
              <a:gd name="connsiteY130" fmla="*/ 398309 h 5003808"/>
              <a:gd name="connsiteX131" fmla="*/ 9905153 w 12192000"/>
              <a:gd name="connsiteY131" fmla="*/ 404480 h 5003808"/>
              <a:gd name="connsiteX132" fmla="*/ 9922553 w 12192000"/>
              <a:gd name="connsiteY132" fmla="*/ 408399 h 5003808"/>
              <a:gd name="connsiteX133" fmla="*/ 10044658 w 12192000"/>
              <a:gd name="connsiteY133" fmla="*/ 421907 h 5003808"/>
              <a:gd name="connsiteX134" fmla="*/ 10184585 w 12192000"/>
              <a:gd name="connsiteY134" fmla="*/ 410968 h 5003808"/>
              <a:gd name="connsiteX135" fmla="*/ 10366435 w 12192000"/>
              <a:gd name="connsiteY135" fmla="*/ 466258 h 5003808"/>
              <a:gd name="connsiteX136" fmla="*/ 10688220 w 12192000"/>
              <a:gd name="connsiteY136" fmla="*/ 546088 h 5003808"/>
              <a:gd name="connsiteX137" fmla="*/ 11026690 w 12192000"/>
              <a:gd name="connsiteY137" fmla="*/ 554511 h 5003808"/>
              <a:gd name="connsiteX138" fmla="*/ 11113779 w 12192000"/>
              <a:gd name="connsiteY138" fmla="*/ 537698 h 5003808"/>
              <a:gd name="connsiteX139" fmla="*/ 11369556 w 12192000"/>
              <a:gd name="connsiteY139" fmla="*/ 495549 h 5003808"/>
              <a:gd name="connsiteX140" fmla="*/ 11623342 w 12192000"/>
              <a:gd name="connsiteY140" fmla="*/ 392258 h 5003808"/>
              <a:gd name="connsiteX141" fmla="*/ 11786511 w 12192000"/>
              <a:gd name="connsiteY141" fmla="*/ 362220 h 5003808"/>
              <a:gd name="connsiteX142" fmla="*/ 11862577 w 12192000"/>
              <a:gd name="connsiteY142" fmla="*/ 334379 h 5003808"/>
              <a:gd name="connsiteX143" fmla="*/ 11916612 w 12192000"/>
              <a:gd name="connsiteY143" fmla="*/ 327640 h 5003808"/>
              <a:gd name="connsiteX144" fmla="*/ 11948830 w 12192000"/>
              <a:gd name="connsiteY144" fmla="*/ 321892 h 5003808"/>
              <a:gd name="connsiteX145" fmla="*/ 12001583 w 12192000"/>
              <a:gd name="connsiteY145" fmla="*/ 283473 h 5003808"/>
              <a:gd name="connsiteX146" fmla="*/ 12174977 w 12192000"/>
              <a:gd name="connsiteY146" fmla="*/ 268482 h 5003808"/>
              <a:gd name="connsiteX147" fmla="*/ 12192000 w 12192000"/>
              <a:gd name="connsiteY147" fmla="*/ 260379 h 5003808"/>
              <a:gd name="connsiteX148" fmla="*/ 12192000 w 12192000"/>
              <a:gd name="connsiteY148" fmla="*/ 5003808 h 5003808"/>
              <a:gd name="connsiteX149" fmla="*/ 0 w 12192000"/>
              <a:gd name="connsiteY149" fmla="*/ 5003808 h 5003808"/>
              <a:gd name="connsiteX150" fmla="*/ 0 w 12192000"/>
              <a:gd name="connsiteY150" fmla="*/ 621279 h 5003808"/>
              <a:gd name="connsiteX151" fmla="*/ 11075 w 12192000"/>
              <a:gd name="connsiteY151" fmla="*/ 619008 h 5003808"/>
              <a:gd name="connsiteX152" fmla="*/ 44061 w 12192000"/>
              <a:gd name="connsiteY152" fmla="*/ 612426 h 5003808"/>
              <a:gd name="connsiteX153" fmla="*/ 136694 w 12192000"/>
              <a:gd name="connsiteY153" fmla="*/ 560245 h 5003808"/>
              <a:gd name="connsiteX154" fmla="*/ 170342 w 12192000"/>
              <a:gd name="connsiteY154" fmla="*/ 554907 h 5003808"/>
              <a:gd name="connsiteX155" fmla="*/ 168955 w 12192000"/>
              <a:gd name="connsiteY155" fmla="*/ 545994 h 5003808"/>
              <a:gd name="connsiteX156" fmla="*/ 181474 w 12192000"/>
              <a:gd name="connsiteY156" fmla="*/ 545111 h 5003808"/>
              <a:gd name="connsiteX157" fmla="*/ 209440 w 12192000"/>
              <a:gd name="connsiteY157" fmla="*/ 544391 h 5003808"/>
              <a:gd name="connsiteX158" fmla="*/ 293152 w 12192000"/>
              <a:gd name="connsiteY158" fmla="*/ 540406 h 5003808"/>
              <a:gd name="connsiteX159" fmla="*/ 315693 w 12192000"/>
              <a:gd name="connsiteY159" fmla="*/ 522860 h 5003808"/>
              <a:gd name="connsiteX160" fmla="*/ 337305 w 12192000"/>
              <a:gd name="connsiteY160" fmla="*/ 522202 h 5003808"/>
              <a:gd name="connsiteX161" fmla="*/ 462252 w 12192000"/>
              <a:gd name="connsiteY161" fmla="*/ 496981 h 5003808"/>
              <a:gd name="connsiteX162" fmla="*/ 479457 w 12192000"/>
              <a:gd name="connsiteY162" fmla="*/ 494953 h 5003808"/>
              <a:gd name="connsiteX163" fmla="*/ 488653 w 12192000"/>
              <a:gd name="connsiteY163" fmla="*/ 487087 h 5003808"/>
              <a:gd name="connsiteX164" fmla="*/ 522053 w 12192000"/>
              <a:gd name="connsiteY164" fmla="*/ 484955 h 5003808"/>
              <a:gd name="connsiteX165" fmla="*/ 523520 w 12192000"/>
              <a:gd name="connsiteY165" fmla="*/ 480543 h 5003808"/>
              <a:gd name="connsiteX166" fmla="*/ 632714 w 12192000"/>
              <a:gd name="connsiteY166" fmla="*/ 440931 h 5003808"/>
              <a:gd name="connsiteX167" fmla="*/ 651426 w 12192000"/>
              <a:gd name="connsiteY167" fmla="*/ 434374 h 5003808"/>
              <a:gd name="connsiteX168" fmla="*/ 667724 w 12192000"/>
              <a:gd name="connsiteY168" fmla="*/ 435968 h 5003808"/>
              <a:gd name="connsiteX169" fmla="*/ 757679 w 12192000"/>
              <a:gd name="connsiteY169" fmla="*/ 428975 h 5003808"/>
              <a:gd name="connsiteX170" fmla="*/ 779159 w 12192000"/>
              <a:gd name="connsiteY170" fmla="*/ 431889 h 5003808"/>
              <a:gd name="connsiteX171" fmla="*/ 788293 w 12192000"/>
              <a:gd name="connsiteY171" fmla="*/ 438693 h 5003808"/>
              <a:gd name="connsiteX172" fmla="*/ 822923 w 12192000"/>
              <a:gd name="connsiteY172" fmla="*/ 424904 h 5003808"/>
              <a:gd name="connsiteX173" fmla="*/ 876559 w 12192000"/>
              <a:gd name="connsiteY173" fmla="*/ 414918 h 5003808"/>
              <a:gd name="connsiteX174" fmla="*/ 902011 w 12192000"/>
              <a:gd name="connsiteY174" fmla="*/ 407948 h 5003808"/>
              <a:gd name="connsiteX175" fmla="*/ 922715 w 12192000"/>
              <a:gd name="connsiteY175" fmla="*/ 411529 h 5003808"/>
              <a:gd name="connsiteX176" fmla="*/ 1040139 w 12192000"/>
              <a:gd name="connsiteY176" fmla="*/ 410420 h 5003808"/>
              <a:gd name="connsiteX177" fmla="*/ 1067251 w 12192000"/>
              <a:gd name="connsiteY177" fmla="*/ 416214 h 5003808"/>
              <a:gd name="connsiteX178" fmla="*/ 1080272 w 12192000"/>
              <a:gd name="connsiteY178" fmla="*/ 428499 h 5003808"/>
              <a:gd name="connsiteX179" fmla="*/ 1090219 w 12192000"/>
              <a:gd name="connsiteY179" fmla="*/ 423856 h 5003808"/>
              <a:gd name="connsiteX180" fmla="*/ 1161226 w 12192000"/>
              <a:gd name="connsiteY180" fmla="*/ 422134 h 5003808"/>
              <a:gd name="connsiteX181" fmla="*/ 1207525 w 12192000"/>
              <a:gd name="connsiteY181" fmla="*/ 419869 h 5003808"/>
              <a:gd name="connsiteX182" fmla="*/ 1210030 w 12192000"/>
              <a:gd name="connsiteY182" fmla="*/ 402635 h 5003808"/>
              <a:gd name="connsiteX183" fmla="*/ 1251170 w 12192000"/>
              <a:gd name="connsiteY183" fmla="*/ 395772 h 5003808"/>
              <a:gd name="connsiteX184" fmla="*/ 1295331 w 12192000"/>
              <a:gd name="connsiteY184" fmla="*/ 406012 h 5003808"/>
              <a:gd name="connsiteX185" fmla="*/ 1347118 w 12192000"/>
              <a:gd name="connsiteY185" fmla="*/ 403534 h 5003808"/>
              <a:gd name="connsiteX186" fmla="*/ 1378108 w 12192000"/>
              <a:gd name="connsiteY186" fmla="*/ 402240 h 5003808"/>
              <a:gd name="connsiteX187" fmla="*/ 1459192 w 12192000"/>
              <a:gd name="connsiteY187" fmla="*/ 384749 h 5003808"/>
              <a:gd name="connsiteX188" fmla="*/ 1590120 w 12192000"/>
              <a:gd name="connsiteY188" fmla="*/ 321438 h 5003808"/>
              <a:gd name="connsiteX189" fmla="*/ 1631417 w 12192000"/>
              <a:gd name="connsiteY189" fmla="*/ 312057 h 5003808"/>
              <a:gd name="connsiteX190" fmla="*/ 1638727 w 12192000"/>
              <a:gd name="connsiteY190" fmla="*/ 315440 h 5003808"/>
              <a:gd name="connsiteX191" fmla="*/ 1844438 w 12192000"/>
              <a:gd name="connsiteY191" fmla="*/ 275134 h 5003808"/>
              <a:gd name="connsiteX192" fmla="*/ 1881324 w 12192000"/>
              <a:gd name="connsiteY192" fmla="*/ 272327 h 5003808"/>
              <a:gd name="connsiteX193" fmla="*/ 1908999 w 12192000"/>
              <a:gd name="connsiteY193" fmla="*/ 273168 h 5003808"/>
              <a:gd name="connsiteX194" fmla="*/ 1974956 w 12192000"/>
              <a:gd name="connsiteY194" fmla="*/ 259788 h 5003808"/>
              <a:gd name="connsiteX195" fmla="*/ 2082409 w 12192000"/>
              <a:gd name="connsiteY195" fmla="*/ 231120 h 5003808"/>
              <a:gd name="connsiteX196" fmla="*/ 2105639 w 12192000"/>
              <a:gd name="connsiteY196" fmla="*/ 226478 h 5003808"/>
              <a:gd name="connsiteX197" fmla="*/ 2126992 w 12192000"/>
              <a:gd name="connsiteY197" fmla="*/ 228298 h 5003808"/>
              <a:gd name="connsiteX198" fmla="*/ 2133154 w 12192000"/>
              <a:gd name="connsiteY198" fmla="*/ 233782 h 5003808"/>
              <a:gd name="connsiteX199" fmla="*/ 2146154 w 12192000"/>
              <a:gd name="connsiteY199" fmla="*/ 232162 h 5003808"/>
              <a:gd name="connsiteX200" fmla="*/ 2149901 w 12192000"/>
              <a:gd name="connsiteY200" fmla="*/ 232946 h 5003808"/>
              <a:gd name="connsiteX201" fmla="*/ 2171100 w 12192000"/>
              <a:gd name="connsiteY201" fmla="*/ 236219 h 5003808"/>
              <a:gd name="connsiteX202" fmla="*/ 2209148 w 12192000"/>
              <a:gd name="connsiteY202" fmla="*/ 213055 h 5003808"/>
              <a:gd name="connsiteX203" fmla="*/ 2261889 w 12192000"/>
              <a:gd name="connsiteY203" fmla="*/ 209362 h 5003808"/>
              <a:gd name="connsiteX204" fmla="*/ 2452315 w 12192000"/>
              <a:gd name="connsiteY204" fmla="*/ 156729 h 5003808"/>
              <a:gd name="connsiteX205" fmla="*/ 2487710 w 12192000"/>
              <a:gd name="connsiteY205" fmla="*/ 173097 h 5003808"/>
              <a:gd name="connsiteX206" fmla="*/ 2567870 w 12192000"/>
              <a:gd name="connsiteY206" fmla="*/ 160252 h 5003808"/>
              <a:gd name="connsiteX207" fmla="*/ 2677053 w 12192000"/>
              <a:gd name="connsiteY207" fmla="*/ 96343 h 5003808"/>
              <a:gd name="connsiteX208" fmla="*/ 2823914 w 12192000"/>
              <a:gd name="connsiteY208" fmla="*/ 70697 h 5003808"/>
              <a:gd name="connsiteX209" fmla="*/ 2831912 w 12192000"/>
              <a:gd name="connsiteY209" fmla="*/ 59256 h 5003808"/>
              <a:gd name="connsiteX210" fmla="*/ 2843870 w 12192000"/>
              <a:gd name="connsiteY210" fmla="*/ 51337 h 5003808"/>
              <a:gd name="connsiteX211" fmla="*/ 2846217 w 12192000"/>
              <a:gd name="connsiteY211" fmla="*/ 51855 h 5003808"/>
              <a:gd name="connsiteX212" fmla="*/ 2862745 w 12192000"/>
              <a:gd name="connsiteY212" fmla="*/ 47072 h 5003808"/>
              <a:gd name="connsiteX213" fmla="*/ 2864596 w 12192000"/>
              <a:gd name="connsiteY213" fmla="*/ 43048 h 5003808"/>
              <a:gd name="connsiteX214" fmla="*/ 2875381 w 12192000"/>
              <a:gd name="connsiteY214" fmla="*/ 38833 h 5003808"/>
              <a:gd name="connsiteX215" fmla="*/ 2895139 w 12192000"/>
              <a:gd name="connsiteY215" fmla="*/ 28016 h 5003808"/>
              <a:gd name="connsiteX216" fmla="*/ 2900232 w 12192000"/>
              <a:gd name="connsiteY216" fmla="*/ 28348 h 5003808"/>
              <a:gd name="connsiteX217" fmla="*/ 2932205 w 12192000"/>
              <a:gd name="connsiteY217" fmla="*/ 15703 h 5003808"/>
              <a:gd name="connsiteX218" fmla="*/ 2933310 w 12192000"/>
              <a:gd name="connsiteY218" fmla="*/ 16646 h 5003808"/>
              <a:gd name="connsiteX219" fmla="*/ 2945218 w 12192000"/>
              <a:gd name="connsiteY219" fmla="*/ 17971 h 5003808"/>
              <a:gd name="connsiteX220" fmla="*/ 2966465 w 12192000"/>
              <a:gd name="connsiteY220" fmla="*/ 17947 h 5003808"/>
              <a:gd name="connsiteX221" fmla="*/ 3023668 w 12192000"/>
              <a:gd name="connsiteY221" fmla="*/ 31735 h 5003808"/>
              <a:gd name="connsiteX222" fmla="*/ 3057077 w 12192000"/>
              <a:gd name="connsiteY222" fmla="*/ 18675 h 5003808"/>
              <a:gd name="connsiteX223" fmla="*/ 3151915 w 12192000"/>
              <a:gd name="connsiteY223" fmla="*/ 15073 h 5003808"/>
              <a:gd name="connsiteX224" fmla="*/ 3251671 w 12192000"/>
              <a:gd name="connsiteY224" fmla="*/ 35405 h 5003808"/>
              <a:gd name="connsiteX225" fmla="*/ 3351400 w 12192000"/>
              <a:gd name="connsiteY225" fmla="*/ 36517 h 5003808"/>
              <a:gd name="connsiteX226" fmla="*/ 3387481 w 12192000"/>
              <a:gd name="connsiteY226" fmla="*/ 35273 h 5003808"/>
              <a:gd name="connsiteX227" fmla="*/ 3451923 w 12192000"/>
              <a:gd name="connsiteY227" fmla="*/ 40312 h 5003808"/>
              <a:gd name="connsiteX228" fmla="*/ 3481520 w 12192000"/>
              <a:gd name="connsiteY228" fmla="*/ 47117 h 5003808"/>
              <a:gd name="connsiteX229" fmla="*/ 3482804 w 12192000"/>
              <a:gd name="connsiteY229" fmla="*/ 46642 h 5003808"/>
              <a:gd name="connsiteX230" fmla="*/ 3485495 w 12192000"/>
              <a:gd name="connsiteY230" fmla="*/ 49751 h 5003808"/>
              <a:gd name="connsiteX231" fmla="*/ 3490972 w 12192000"/>
              <a:gd name="connsiteY231" fmla="*/ 51116 h 5003808"/>
              <a:gd name="connsiteX232" fmla="*/ 3505835 w 12192000"/>
              <a:gd name="connsiteY232" fmla="*/ 49907 h 5003808"/>
              <a:gd name="connsiteX233" fmla="*/ 3511410 w 12192000"/>
              <a:gd name="connsiteY233" fmla="*/ 48638 h 5003808"/>
              <a:gd name="connsiteX234" fmla="*/ 3519598 w 12192000"/>
              <a:gd name="connsiteY234" fmla="*/ 48513 h 5003808"/>
              <a:gd name="connsiteX235" fmla="*/ 3519807 w 12192000"/>
              <a:gd name="connsiteY235" fmla="*/ 48768 h 5003808"/>
              <a:gd name="connsiteX236" fmla="*/ 3527466 w 12192000"/>
              <a:gd name="connsiteY236" fmla="*/ 48146 h 5003808"/>
              <a:gd name="connsiteX237" fmla="*/ 3564889 w 12192000"/>
              <a:gd name="connsiteY237" fmla="*/ 41820 h 5003808"/>
              <a:gd name="connsiteX238" fmla="*/ 3614922 w 12192000"/>
              <a:gd name="connsiteY238" fmla="*/ 65634 h 5003808"/>
              <a:gd name="connsiteX239" fmla="*/ 3635506 w 12192000"/>
              <a:gd name="connsiteY239" fmla="*/ 69548 h 5003808"/>
              <a:gd name="connsiteX240" fmla="*/ 3646525 w 12192000"/>
              <a:gd name="connsiteY240" fmla="*/ 73023 h 5003808"/>
              <a:gd name="connsiteX241" fmla="*/ 3647224 w 12192000"/>
              <a:gd name="connsiteY241" fmla="*/ 74133 h 5003808"/>
              <a:gd name="connsiteX242" fmla="*/ 3683100 w 12192000"/>
              <a:gd name="connsiteY242" fmla="*/ 67939 h 5003808"/>
              <a:gd name="connsiteX243" fmla="*/ 3687901 w 12192000"/>
              <a:gd name="connsiteY243" fmla="*/ 69202 h 5003808"/>
              <a:gd name="connsiteX244" fmla="*/ 3711234 w 12192000"/>
              <a:gd name="connsiteY244" fmla="*/ 62495 h 5003808"/>
              <a:gd name="connsiteX245" fmla="*/ 3723318 w 12192000"/>
              <a:gd name="connsiteY245" fmla="*/ 60455 h 5003808"/>
              <a:gd name="connsiteX246" fmla="*/ 3726677 w 12192000"/>
              <a:gd name="connsiteY246" fmla="*/ 56942 h 5003808"/>
              <a:gd name="connsiteX247" fmla="*/ 3744535 w 12192000"/>
              <a:gd name="connsiteY247" fmla="*/ 55420 h 5003808"/>
              <a:gd name="connsiteX248" fmla="*/ 3746608 w 12192000"/>
              <a:gd name="connsiteY248" fmla="*/ 56352 h 5003808"/>
              <a:gd name="connsiteX249" fmla="*/ 3761262 w 12192000"/>
              <a:gd name="connsiteY249" fmla="*/ 50977 h 5003808"/>
              <a:gd name="connsiteX250" fmla="*/ 3773451 w 12192000"/>
              <a:gd name="connsiteY250" fmla="*/ 41496 h 5003808"/>
              <a:gd name="connsiteX251" fmla="*/ 3925626 w 12192000"/>
              <a:gd name="connsiteY251" fmla="*/ 44131 h 5003808"/>
              <a:gd name="connsiteX252" fmla="*/ 4056184 w 12192000"/>
              <a:gd name="connsiteY252"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92371 w 12192000"/>
              <a:gd name="connsiteY43" fmla="*/ 234753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57394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77053 w 12192000"/>
              <a:gd name="connsiteY205" fmla="*/ 92513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792877 w 12192000"/>
              <a:gd name="connsiteY209" fmla="*/ 148928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51170 w 12192000"/>
              <a:gd name="connsiteY181" fmla="*/ 391942 h 4999978"/>
              <a:gd name="connsiteX182" fmla="*/ 1295331 w 12192000"/>
              <a:gd name="connsiteY182" fmla="*/ 402182 h 4999978"/>
              <a:gd name="connsiteX183" fmla="*/ 1347118 w 12192000"/>
              <a:gd name="connsiteY183" fmla="*/ 399704 h 4999978"/>
              <a:gd name="connsiteX184" fmla="*/ 1378108 w 12192000"/>
              <a:gd name="connsiteY184" fmla="*/ 398410 h 4999978"/>
              <a:gd name="connsiteX185" fmla="*/ 1459192 w 12192000"/>
              <a:gd name="connsiteY185" fmla="*/ 380919 h 4999978"/>
              <a:gd name="connsiteX186" fmla="*/ 1590120 w 12192000"/>
              <a:gd name="connsiteY186" fmla="*/ 317608 h 4999978"/>
              <a:gd name="connsiteX187" fmla="*/ 1631417 w 12192000"/>
              <a:gd name="connsiteY187" fmla="*/ 308227 h 4999978"/>
              <a:gd name="connsiteX188" fmla="*/ 1638727 w 12192000"/>
              <a:gd name="connsiteY188" fmla="*/ 311610 h 4999978"/>
              <a:gd name="connsiteX189" fmla="*/ 1844438 w 12192000"/>
              <a:gd name="connsiteY189" fmla="*/ 271304 h 4999978"/>
              <a:gd name="connsiteX190" fmla="*/ 1881324 w 12192000"/>
              <a:gd name="connsiteY190" fmla="*/ 268497 h 4999978"/>
              <a:gd name="connsiteX191" fmla="*/ 1908999 w 12192000"/>
              <a:gd name="connsiteY191" fmla="*/ 269338 h 4999978"/>
              <a:gd name="connsiteX192" fmla="*/ 1974956 w 12192000"/>
              <a:gd name="connsiteY192" fmla="*/ 255958 h 4999978"/>
              <a:gd name="connsiteX193" fmla="*/ 2082409 w 12192000"/>
              <a:gd name="connsiteY193" fmla="*/ 227290 h 4999978"/>
              <a:gd name="connsiteX194" fmla="*/ 2105639 w 12192000"/>
              <a:gd name="connsiteY194" fmla="*/ 222648 h 4999978"/>
              <a:gd name="connsiteX195" fmla="*/ 2126992 w 12192000"/>
              <a:gd name="connsiteY195" fmla="*/ 224468 h 4999978"/>
              <a:gd name="connsiteX196" fmla="*/ 2133154 w 12192000"/>
              <a:gd name="connsiteY196" fmla="*/ 229952 h 4999978"/>
              <a:gd name="connsiteX197" fmla="*/ 2146154 w 12192000"/>
              <a:gd name="connsiteY197" fmla="*/ 228332 h 4999978"/>
              <a:gd name="connsiteX198" fmla="*/ 2149901 w 12192000"/>
              <a:gd name="connsiteY198" fmla="*/ 229116 h 4999978"/>
              <a:gd name="connsiteX199" fmla="*/ 2171100 w 12192000"/>
              <a:gd name="connsiteY199" fmla="*/ 232389 h 4999978"/>
              <a:gd name="connsiteX200" fmla="*/ 2209148 w 12192000"/>
              <a:gd name="connsiteY200" fmla="*/ 209225 h 4999978"/>
              <a:gd name="connsiteX201" fmla="*/ 2261889 w 12192000"/>
              <a:gd name="connsiteY201" fmla="*/ 205532 h 4999978"/>
              <a:gd name="connsiteX202" fmla="*/ 2452315 w 12192000"/>
              <a:gd name="connsiteY202" fmla="*/ 152899 h 4999978"/>
              <a:gd name="connsiteX203" fmla="*/ 2487710 w 12192000"/>
              <a:gd name="connsiteY203" fmla="*/ 169267 h 4999978"/>
              <a:gd name="connsiteX204" fmla="*/ 2665623 w 12192000"/>
              <a:gd name="connsiteY204" fmla="*/ 96394 h 4999978"/>
              <a:gd name="connsiteX205" fmla="*/ 2751524 w 12192000"/>
              <a:gd name="connsiteY205" fmla="*/ 90153 h 4999978"/>
              <a:gd name="connsiteX206" fmla="*/ 2797622 w 12192000"/>
              <a:gd name="connsiteY206" fmla="*/ 67069 h 4999978"/>
              <a:gd name="connsiteX207" fmla="*/ 2843870 w 12192000"/>
              <a:gd name="connsiteY207" fmla="*/ 47507 h 4999978"/>
              <a:gd name="connsiteX208" fmla="*/ 2862745 w 12192000"/>
              <a:gd name="connsiteY208" fmla="*/ 43242 h 4999978"/>
              <a:gd name="connsiteX209" fmla="*/ 2864596 w 12192000"/>
              <a:gd name="connsiteY209" fmla="*/ 39218 h 4999978"/>
              <a:gd name="connsiteX210" fmla="*/ 2875381 w 12192000"/>
              <a:gd name="connsiteY210" fmla="*/ 35003 h 4999978"/>
              <a:gd name="connsiteX211" fmla="*/ 2895139 w 12192000"/>
              <a:gd name="connsiteY211" fmla="*/ 24186 h 4999978"/>
              <a:gd name="connsiteX212" fmla="*/ 2900232 w 12192000"/>
              <a:gd name="connsiteY212" fmla="*/ 24518 h 4999978"/>
              <a:gd name="connsiteX213" fmla="*/ 2932205 w 12192000"/>
              <a:gd name="connsiteY213" fmla="*/ 11873 h 4999978"/>
              <a:gd name="connsiteX214" fmla="*/ 2933310 w 12192000"/>
              <a:gd name="connsiteY214" fmla="*/ 12816 h 4999978"/>
              <a:gd name="connsiteX215" fmla="*/ 2945218 w 12192000"/>
              <a:gd name="connsiteY215" fmla="*/ 14141 h 4999978"/>
              <a:gd name="connsiteX216" fmla="*/ 2966465 w 12192000"/>
              <a:gd name="connsiteY216" fmla="*/ 14117 h 4999978"/>
              <a:gd name="connsiteX217" fmla="*/ 3023668 w 12192000"/>
              <a:gd name="connsiteY217" fmla="*/ 27905 h 4999978"/>
              <a:gd name="connsiteX218" fmla="*/ 3057077 w 12192000"/>
              <a:gd name="connsiteY218" fmla="*/ 14845 h 4999978"/>
              <a:gd name="connsiteX219" fmla="*/ 3151915 w 12192000"/>
              <a:gd name="connsiteY219" fmla="*/ 11243 h 4999978"/>
              <a:gd name="connsiteX220" fmla="*/ 3251671 w 12192000"/>
              <a:gd name="connsiteY220" fmla="*/ 31575 h 4999978"/>
              <a:gd name="connsiteX221" fmla="*/ 3351400 w 12192000"/>
              <a:gd name="connsiteY221" fmla="*/ 32687 h 4999978"/>
              <a:gd name="connsiteX222" fmla="*/ 3387481 w 12192000"/>
              <a:gd name="connsiteY222" fmla="*/ 31443 h 4999978"/>
              <a:gd name="connsiteX223" fmla="*/ 3451923 w 12192000"/>
              <a:gd name="connsiteY223" fmla="*/ 36482 h 4999978"/>
              <a:gd name="connsiteX224" fmla="*/ 3481520 w 12192000"/>
              <a:gd name="connsiteY224" fmla="*/ 43287 h 4999978"/>
              <a:gd name="connsiteX225" fmla="*/ 3482804 w 12192000"/>
              <a:gd name="connsiteY225" fmla="*/ 42812 h 4999978"/>
              <a:gd name="connsiteX226" fmla="*/ 3485495 w 12192000"/>
              <a:gd name="connsiteY226" fmla="*/ 45921 h 4999978"/>
              <a:gd name="connsiteX227" fmla="*/ 3490972 w 12192000"/>
              <a:gd name="connsiteY227" fmla="*/ 47286 h 4999978"/>
              <a:gd name="connsiteX228" fmla="*/ 3505835 w 12192000"/>
              <a:gd name="connsiteY228" fmla="*/ 46077 h 4999978"/>
              <a:gd name="connsiteX229" fmla="*/ 3511410 w 12192000"/>
              <a:gd name="connsiteY229" fmla="*/ 44808 h 4999978"/>
              <a:gd name="connsiteX230" fmla="*/ 3519598 w 12192000"/>
              <a:gd name="connsiteY230" fmla="*/ 44683 h 4999978"/>
              <a:gd name="connsiteX231" fmla="*/ 3519807 w 12192000"/>
              <a:gd name="connsiteY231" fmla="*/ 44938 h 4999978"/>
              <a:gd name="connsiteX232" fmla="*/ 3527466 w 12192000"/>
              <a:gd name="connsiteY232" fmla="*/ 44316 h 4999978"/>
              <a:gd name="connsiteX233" fmla="*/ 3564889 w 12192000"/>
              <a:gd name="connsiteY233" fmla="*/ 57394 h 4999978"/>
              <a:gd name="connsiteX234" fmla="*/ 3614922 w 12192000"/>
              <a:gd name="connsiteY234" fmla="*/ 61804 h 4999978"/>
              <a:gd name="connsiteX235" fmla="*/ 3635506 w 12192000"/>
              <a:gd name="connsiteY235" fmla="*/ 65718 h 4999978"/>
              <a:gd name="connsiteX236" fmla="*/ 3646525 w 12192000"/>
              <a:gd name="connsiteY236" fmla="*/ 69193 h 4999978"/>
              <a:gd name="connsiteX237" fmla="*/ 3647224 w 12192000"/>
              <a:gd name="connsiteY237" fmla="*/ 70303 h 4999978"/>
              <a:gd name="connsiteX238" fmla="*/ 3683100 w 12192000"/>
              <a:gd name="connsiteY238" fmla="*/ 64109 h 4999978"/>
              <a:gd name="connsiteX239" fmla="*/ 3687901 w 12192000"/>
              <a:gd name="connsiteY239" fmla="*/ 65372 h 4999978"/>
              <a:gd name="connsiteX240" fmla="*/ 3711234 w 12192000"/>
              <a:gd name="connsiteY240" fmla="*/ 58665 h 4999978"/>
              <a:gd name="connsiteX241" fmla="*/ 3723318 w 12192000"/>
              <a:gd name="connsiteY241" fmla="*/ 56625 h 4999978"/>
              <a:gd name="connsiteX242" fmla="*/ 3726677 w 12192000"/>
              <a:gd name="connsiteY242" fmla="*/ 53112 h 4999978"/>
              <a:gd name="connsiteX243" fmla="*/ 3744535 w 12192000"/>
              <a:gd name="connsiteY243" fmla="*/ 51590 h 4999978"/>
              <a:gd name="connsiteX244" fmla="*/ 3746608 w 12192000"/>
              <a:gd name="connsiteY244" fmla="*/ 52522 h 4999978"/>
              <a:gd name="connsiteX245" fmla="*/ 3761262 w 12192000"/>
              <a:gd name="connsiteY245" fmla="*/ 47147 h 4999978"/>
              <a:gd name="connsiteX246" fmla="*/ 3803931 w 12192000"/>
              <a:gd name="connsiteY246" fmla="*/ 49309 h 4999978"/>
              <a:gd name="connsiteX247" fmla="*/ 3925626 w 12192000"/>
              <a:gd name="connsiteY247" fmla="*/ 40301 h 4999978"/>
              <a:gd name="connsiteX248" fmla="*/ 4033324 w 12192000"/>
              <a:gd name="connsiteY248"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51524 w 12192000"/>
              <a:gd name="connsiteY204" fmla="*/ 90153 h 4999978"/>
              <a:gd name="connsiteX205" fmla="*/ 2797622 w 12192000"/>
              <a:gd name="connsiteY205" fmla="*/ 67069 h 4999978"/>
              <a:gd name="connsiteX206" fmla="*/ 2843870 w 12192000"/>
              <a:gd name="connsiteY206" fmla="*/ 47507 h 4999978"/>
              <a:gd name="connsiteX207" fmla="*/ 2862745 w 12192000"/>
              <a:gd name="connsiteY207" fmla="*/ 43242 h 4999978"/>
              <a:gd name="connsiteX208" fmla="*/ 2864596 w 12192000"/>
              <a:gd name="connsiteY208" fmla="*/ 39218 h 4999978"/>
              <a:gd name="connsiteX209" fmla="*/ 2875381 w 12192000"/>
              <a:gd name="connsiteY209" fmla="*/ 35003 h 4999978"/>
              <a:gd name="connsiteX210" fmla="*/ 2895139 w 12192000"/>
              <a:gd name="connsiteY210" fmla="*/ 24186 h 4999978"/>
              <a:gd name="connsiteX211" fmla="*/ 2900232 w 12192000"/>
              <a:gd name="connsiteY211" fmla="*/ 24518 h 4999978"/>
              <a:gd name="connsiteX212" fmla="*/ 2932205 w 12192000"/>
              <a:gd name="connsiteY212" fmla="*/ 11873 h 4999978"/>
              <a:gd name="connsiteX213" fmla="*/ 2933310 w 12192000"/>
              <a:gd name="connsiteY213" fmla="*/ 12816 h 4999978"/>
              <a:gd name="connsiteX214" fmla="*/ 2945218 w 12192000"/>
              <a:gd name="connsiteY214" fmla="*/ 14141 h 4999978"/>
              <a:gd name="connsiteX215" fmla="*/ 2966465 w 12192000"/>
              <a:gd name="connsiteY215" fmla="*/ 14117 h 4999978"/>
              <a:gd name="connsiteX216" fmla="*/ 3023668 w 12192000"/>
              <a:gd name="connsiteY216" fmla="*/ 27905 h 4999978"/>
              <a:gd name="connsiteX217" fmla="*/ 3057077 w 12192000"/>
              <a:gd name="connsiteY217" fmla="*/ 14845 h 4999978"/>
              <a:gd name="connsiteX218" fmla="*/ 3151915 w 12192000"/>
              <a:gd name="connsiteY218" fmla="*/ 11243 h 4999978"/>
              <a:gd name="connsiteX219" fmla="*/ 3251671 w 12192000"/>
              <a:gd name="connsiteY219" fmla="*/ 31575 h 4999978"/>
              <a:gd name="connsiteX220" fmla="*/ 3351400 w 12192000"/>
              <a:gd name="connsiteY220" fmla="*/ 32687 h 4999978"/>
              <a:gd name="connsiteX221" fmla="*/ 3387481 w 12192000"/>
              <a:gd name="connsiteY221" fmla="*/ 31443 h 4999978"/>
              <a:gd name="connsiteX222" fmla="*/ 3451923 w 12192000"/>
              <a:gd name="connsiteY222" fmla="*/ 36482 h 4999978"/>
              <a:gd name="connsiteX223" fmla="*/ 3481520 w 12192000"/>
              <a:gd name="connsiteY223" fmla="*/ 43287 h 4999978"/>
              <a:gd name="connsiteX224" fmla="*/ 3482804 w 12192000"/>
              <a:gd name="connsiteY224" fmla="*/ 42812 h 4999978"/>
              <a:gd name="connsiteX225" fmla="*/ 3485495 w 12192000"/>
              <a:gd name="connsiteY225" fmla="*/ 45921 h 4999978"/>
              <a:gd name="connsiteX226" fmla="*/ 3490972 w 12192000"/>
              <a:gd name="connsiteY226" fmla="*/ 47286 h 4999978"/>
              <a:gd name="connsiteX227" fmla="*/ 3505835 w 12192000"/>
              <a:gd name="connsiteY227" fmla="*/ 46077 h 4999978"/>
              <a:gd name="connsiteX228" fmla="*/ 3511410 w 12192000"/>
              <a:gd name="connsiteY228" fmla="*/ 44808 h 4999978"/>
              <a:gd name="connsiteX229" fmla="*/ 3519598 w 12192000"/>
              <a:gd name="connsiteY229" fmla="*/ 44683 h 4999978"/>
              <a:gd name="connsiteX230" fmla="*/ 3519807 w 12192000"/>
              <a:gd name="connsiteY230" fmla="*/ 44938 h 4999978"/>
              <a:gd name="connsiteX231" fmla="*/ 3527466 w 12192000"/>
              <a:gd name="connsiteY231" fmla="*/ 44316 h 4999978"/>
              <a:gd name="connsiteX232" fmla="*/ 3564889 w 12192000"/>
              <a:gd name="connsiteY232" fmla="*/ 57394 h 4999978"/>
              <a:gd name="connsiteX233" fmla="*/ 3614922 w 12192000"/>
              <a:gd name="connsiteY233" fmla="*/ 61804 h 4999978"/>
              <a:gd name="connsiteX234" fmla="*/ 3635506 w 12192000"/>
              <a:gd name="connsiteY234" fmla="*/ 65718 h 4999978"/>
              <a:gd name="connsiteX235" fmla="*/ 3646525 w 12192000"/>
              <a:gd name="connsiteY235" fmla="*/ 69193 h 4999978"/>
              <a:gd name="connsiteX236" fmla="*/ 3647224 w 12192000"/>
              <a:gd name="connsiteY236" fmla="*/ 70303 h 4999978"/>
              <a:gd name="connsiteX237" fmla="*/ 3683100 w 12192000"/>
              <a:gd name="connsiteY237" fmla="*/ 64109 h 4999978"/>
              <a:gd name="connsiteX238" fmla="*/ 3687901 w 12192000"/>
              <a:gd name="connsiteY238" fmla="*/ 65372 h 4999978"/>
              <a:gd name="connsiteX239" fmla="*/ 3711234 w 12192000"/>
              <a:gd name="connsiteY239" fmla="*/ 58665 h 4999978"/>
              <a:gd name="connsiteX240" fmla="*/ 3723318 w 12192000"/>
              <a:gd name="connsiteY240" fmla="*/ 56625 h 4999978"/>
              <a:gd name="connsiteX241" fmla="*/ 3726677 w 12192000"/>
              <a:gd name="connsiteY241" fmla="*/ 53112 h 4999978"/>
              <a:gd name="connsiteX242" fmla="*/ 3744535 w 12192000"/>
              <a:gd name="connsiteY242" fmla="*/ 51590 h 4999978"/>
              <a:gd name="connsiteX243" fmla="*/ 3746608 w 12192000"/>
              <a:gd name="connsiteY243" fmla="*/ 52522 h 4999978"/>
              <a:gd name="connsiteX244" fmla="*/ 3761262 w 12192000"/>
              <a:gd name="connsiteY244" fmla="*/ 47147 h 4999978"/>
              <a:gd name="connsiteX245" fmla="*/ 3803931 w 12192000"/>
              <a:gd name="connsiteY245" fmla="*/ 49309 h 4999978"/>
              <a:gd name="connsiteX246" fmla="*/ 3925626 w 12192000"/>
              <a:gd name="connsiteY246" fmla="*/ 40301 h 4999978"/>
              <a:gd name="connsiteX247" fmla="*/ 4033324 w 12192000"/>
              <a:gd name="connsiteY247"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97622 w 12192000"/>
              <a:gd name="connsiteY204" fmla="*/ 67069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23668 w 12192000"/>
              <a:gd name="connsiteY214" fmla="*/ 27905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9528 w 12192000"/>
              <a:gd name="connsiteY42" fmla="*/ 196715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75190 w 12192000"/>
              <a:gd name="connsiteY97" fmla="*/ 449931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46775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802144 w 12192000"/>
              <a:gd name="connsiteY126" fmla="*/ 394479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95877 w 12192000"/>
              <a:gd name="connsiteY184" fmla="*/ 303848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70342 w 12192000"/>
              <a:gd name="connsiteY149" fmla="*/ 551077 h 4999978"/>
              <a:gd name="connsiteX150" fmla="*/ 168955 w 12192000"/>
              <a:gd name="connsiteY150" fmla="*/ 542164 h 4999978"/>
              <a:gd name="connsiteX151" fmla="*/ 181474 w 12192000"/>
              <a:gd name="connsiteY151" fmla="*/ 541281 h 4999978"/>
              <a:gd name="connsiteX152" fmla="*/ 209440 w 12192000"/>
              <a:gd name="connsiteY152" fmla="*/ 540561 h 4999978"/>
              <a:gd name="connsiteX153" fmla="*/ 293152 w 12192000"/>
              <a:gd name="connsiteY153" fmla="*/ 536576 h 4999978"/>
              <a:gd name="connsiteX154" fmla="*/ 315693 w 12192000"/>
              <a:gd name="connsiteY154" fmla="*/ 519030 h 4999978"/>
              <a:gd name="connsiteX155" fmla="*/ 337305 w 12192000"/>
              <a:gd name="connsiteY155" fmla="*/ 518372 h 4999978"/>
              <a:gd name="connsiteX156" fmla="*/ 462252 w 12192000"/>
              <a:gd name="connsiteY156" fmla="*/ 493151 h 4999978"/>
              <a:gd name="connsiteX157" fmla="*/ 479457 w 12192000"/>
              <a:gd name="connsiteY157" fmla="*/ 491123 h 4999978"/>
              <a:gd name="connsiteX158" fmla="*/ 488653 w 12192000"/>
              <a:gd name="connsiteY158" fmla="*/ 483257 h 4999978"/>
              <a:gd name="connsiteX159" fmla="*/ 522053 w 12192000"/>
              <a:gd name="connsiteY159" fmla="*/ 481125 h 4999978"/>
              <a:gd name="connsiteX160" fmla="*/ 523520 w 12192000"/>
              <a:gd name="connsiteY160" fmla="*/ 476713 h 4999978"/>
              <a:gd name="connsiteX161" fmla="*/ 632714 w 12192000"/>
              <a:gd name="connsiteY161" fmla="*/ 437101 h 4999978"/>
              <a:gd name="connsiteX162" fmla="*/ 651426 w 12192000"/>
              <a:gd name="connsiteY162" fmla="*/ 430544 h 4999978"/>
              <a:gd name="connsiteX163" fmla="*/ 667724 w 12192000"/>
              <a:gd name="connsiteY163" fmla="*/ 432138 h 4999978"/>
              <a:gd name="connsiteX164" fmla="*/ 757679 w 12192000"/>
              <a:gd name="connsiteY164" fmla="*/ 425145 h 4999978"/>
              <a:gd name="connsiteX165" fmla="*/ 779159 w 12192000"/>
              <a:gd name="connsiteY165" fmla="*/ 428059 h 4999978"/>
              <a:gd name="connsiteX166" fmla="*/ 788293 w 12192000"/>
              <a:gd name="connsiteY166" fmla="*/ 434863 h 4999978"/>
              <a:gd name="connsiteX167" fmla="*/ 822923 w 12192000"/>
              <a:gd name="connsiteY167" fmla="*/ 421074 h 4999978"/>
              <a:gd name="connsiteX168" fmla="*/ 876559 w 12192000"/>
              <a:gd name="connsiteY168" fmla="*/ 411088 h 4999978"/>
              <a:gd name="connsiteX169" fmla="*/ 902011 w 12192000"/>
              <a:gd name="connsiteY169" fmla="*/ 404118 h 4999978"/>
              <a:gd name="connsiteX170" fmla="*/ 922715 w 12192000"/>
              <a:gd name="connsiteY170" fmla="*/ 407699 h 4999978"/>
              <a:gd name="connsiteX171" fmla="*/ 1040139 w 12192000"/>
              <a:gd name="connsiteY171" fmla="*/ 406590 h 4999978"/>
              <a:gd name="connsiteX172" fmla="*/ 1067251 w 12192000"/>
              <a:gd name="connsiteY172" fmla="*/ 412384 h 4999978"/>
              <a:gd name="connsiteX173" fmla="*/ 1080272 w 12192000"/>
              <a:gd name="connsiteY173" fmla="*/ 424669 h 4999978"/>
              <a:gd name="connsiteX174" fmla="*/ 1090219 w 12192000"/>
              <a:gd name="connsiteY174" fmla="*/ 420026 h 4999978"/>
              <a:gd name="connsiteX175" fmla="*/ 1161226 w 12192000"/>
              <a:gd name="connsiteY175" fmla="*/ 418304 h 4999978"/>
              <a:gd name="connsiteX176" fmla="*/ 1207525 w 12192000"/>
              <a:gd name="connsiteY176" fmla="*/ 416039 h 4999978"/>
              <a:gd name="connsiteX177" fmla="*/ 1295331 w 12192000"/>
              <a:gd name="connsiteY177" fmla="*/ 402182 h 4999978"/>
              <a:gd name="connsiteX178" fmla="*/ 1347118 w 12192000"/>
              <a:gd name="connsiteY178" fmla="*/ 399704 h 4999978"/>
              <a:gd name="connsiteX179" fmla="*/ 1378108 w 12192000"/>
              <a:gd name="connsiteY179" fmla="*/ 398410 h 4999978"/>
              <a:gd name="connsiteX180" fmla="*/ 1459192 w 12192000"/>
              <a:gd name="connsiteY180" fmla="*/ 380919 h 4999978"/>
              <a:gd name="connsiteX181" fmla="*/ 1590120 w 12192000"/>
              <a:gd name="connsiteY181" fmla="*/ 317608 h 4999978"/>
              <a:gd name="connsiteX182" fmla="*/ 1631417 w 12192000"/>
              <a:gd name="connsiteY182" fmla="*/ 308227 h 4999978"/>
              <a:gd name="connsiteX183" fmla="*/ 1695877 w 12192000"/>
              <a:gd name="connsiteY183" fmla="*/ 303848 h 4999978"/>
              <a:gd name="connsiteX184" fmla="*/ 1844438 w 12192000"/>
              <a:gd name="connsiteY184" fmla="*/ 271304 h 4999978"/>
              <a:gd name="connsiteX185" fmla="*/ 1881324 w 12192000"/>
              <a:gd name="connsiteY185" fmla="*/ 268497 h 4999978"/>
              <a:gd name="connsiteX186" fmla="*/ 1908999 w 12192000"/>
              <a:gd name="connsiteY186" fmla="*/ 269338 h 4999978"/>
              <a:gd name="connsiteX187" fmla="*/ 1974956 w 12192000"/>
              <a:gd name="connsiteY187" fmla="*/ 255958 h 4999978"/>
              <a:gd name="connsiteX188" fmla="*/ 2082409 w 12192000"/>
              <a:gd name="connsiteY188" fmla="*/ 227290 h 4999978"/>
              <a:gd name="connsiteX189" fmla="*/ 2105639 w 12192000"/>
              <a:gd name="connsiteY189" fmla="*/ 222648 h 4999978"/>
              <a:gd name="connsiteX190" fmla="*/ 2126992 w 12192000"/>
              <a:gd name="connsiteY190" fmla="*/ 224468 h 4999978"/>
              <a:gd name="connsiteX191" fmla="*/ 2133154 w 12192000"/>
              <a:gd name="connsiteY191" fmla="*/ 229952 h 4999978"/>
              <a:gd name="connsiteX192" fmla="*/ 2146154 w 12192000"/>
              <a:gd name="connsiteY192" fmla="*/ 228332 h 4999978"/>
              <a:gd name="connsiteX193" fmla="*/ 2149901 w 12192000"/>
              <a:gd name="connsiteY193" fmla="*/ 229116 h 4999978"/>
              <a:gd name="connsiteX194" fmla="*/ 2171100 w 12192000"/>
              <a:gd name="connsiteY194" fmla="*/ 232389 h 4999978"/>
              <a:gd name="connsiteX195" fmla="*/ 2209148 w 12192000"/>
              <a:gd name="connsiteY195" fmla="*/ 209225 h 4999978"/>
              <a:gd name="connsiteX196" fmla="*/ 2261889 w 12192000"/>
              <a:gd name="connsiteY196" fmla="*/ 205532 h 4999978"/>
              <a:gd name="connsiteX197" fmla="*/ 2452315 w 12192000"/>
              <a:gd name="connsiteY197" fmla="*/ 152899 h 4999978"/>
              <a:gd name="connsiteX198" fmla="*/ 2495330 w 12192000"/>
              <a:gd name="connsiteY198" fmla="*/ 142101 h 4999978"/>
              <a:gd name="connsiteX199" fmla="*/ 2665623 w 12192000"/>
              <a:gd name="connsiteY199" fmla="*/ 96394 h 4999978"/>
              <a:gd name="connsiteX200" fmla="*/ 2763332 w 12192000"/>
              <a:gd name="connsiteY200" fmla="*/ 74831 h 4999978"/>
              <a:gd name="connsiteX201" fmla="*/ 2843870 w 12192000"/>
              <a:gd name="connsiteY201" fmla="*/ 47507 h 4999978"/>
              <a:gd name="connsiteX202" fmla="*/ 2862745 w 12192000"/>
              <a:gd name="connsiteY202" fmla="*/ 43242 h 4999978"/>
              <a:gd name="connsiteX203" fmla="*/ 2864596 w 12192000"/>
              <a:gd name="connsiteY203" fmla="*/ 39218 h 4999978"/>
              <a:gd name="connsiteX204" fmla="*/ 2875381 w 12192000"/>
              <a:gd name="connsiteY204" fmla="*/ 35003 h 4999978"/>
              <a:gd name="connsiteX205" fmla="*/ 2895139 w 12192000"/>
              <a:gd name="connsiteY205" fmla="*/ 24186 h 4999978"/>
              <a:gd name="connsiteX206" fmla="*/ 2932205 w 12192000"/>
              <a:gd name="connsiteY206" fmla="*/ 11873 h 4999978"/>
              <a:gd name="connsiteX207" fmla="*/ 2933310 w 12192000"/>
              <a:gd name="connsiteY207" fmla="*/ 12816 h 4999978"/>
              <a:gd name="connsiteX208" fmla="*/ 2945218 w 12192000"/>
              <a:gd name="connsiteY208" fmla="*/ 14141 h 4999978"/>
              <a:gd name="connsiteX209" fmla="*/ 3016048 w 12192000"/>
              <a:gd name="connsiteY209" fmla="*/ 12381 h 4999978"/>
              <a:gd name="connsiteX210" fmla="*/ 3057077 w 12192000"/>
              <a:gd name="connsiteY210" fmla="*/ 14845 h 4999978"/>
              <a:gd name="connsiteX211" fmla="*/ 3148105 w 12192000"/>
              <a:gd name="connsiteY211" fmla="*/ 30648 h 4999978"/>
              <a:gd name="connsiteX212" fmla="*/ 3251671 w 12192000"/>
              <a:gd name="connsiteY212" fmla="*/ 31575 h 4999978"/>
              <a:gd name="connsiteX213" fmla="*/ 3351400 w 12192000"/>
              <a:gd name="connsiteY213" fmla="*/ 32687 h 4999978"/>
              <a:gd name="connsiteX214" fmla="*/ 3387481 w 12192000"/>
              <a:gd name="connsiteY214" fmla="*/ 31443 h 4999978"/>
              <a:gd name="connsiteX215" fmla="*/ 3451923 w 12192000"/>
              <a:gd name="connsiteY215" fmla="*/ 36482 h 4999978"/>
              <a:gd name="connsiteX216" fmla="*/ 3481520 w 12192000"/>
              <a:gd name="connsiteY216" fmla="*/ 43287 h 4999978"/>
              <a:gd name="connsiteX217" fmla="*/ 3482804 w 12192000"/>
              <a:gd name="connsiteY217" fmla="*/ 42812 h 4999978"/>
              <a:gd name="connsiteX218" fmla="*/ 3485495 w 12192000"/>
              <a:gd name="connsiteY218" fmla="*/ 45921 h 4999978"/>
              <a:gd name="connsiteX219" fmla="*/ 3490972 w 12192000"/>
              <a:gd name="connsiteY219" fmla="*/ 47286 h 4999978"/>
              <a:gd name="connsiteX220" fmla="*/ 3505835 w 12192000"/>
              <a:gd name="connsiteY220" fmla="*/ 46077 h 4999978"/>
              <a:gd name="connsiteX221" fmla="*/ 3511410 w 12192000"/>
              <a:gd name="connsiteY221" fmla="*/ 44808 h 4999978"/>
              <a:gd name="connsiteX222" fmla="*/ 3519598 w 12192000"/>
              <a:gd name="connsiteY222" fmla="*/ 44683 h 4999978"/>
              <a:gd name="connsiteX223" fmla="*/ 3519807 w 12192000"/>
              <a:gd name="connsiteY223" fmla="*/ 44938 h 4999978"/>
              <a:gd name="connsiteX224" fmla="*/ 3527466 w 12192000"/>
              <a:gd name="connsiteY224" fmla="*/ 44316 h 4999978"/>
              <a:gd name="connsiteX225" fmla="*/ 3564889 w 12192000"/>
              <a:gd name="connsiteY225" fmla="*/ 57394 h 4999978"/>
              <a:gd name="connsiteX226" fmla="*/ 3614922 w 12192000"/>
              <a:gd name="connsiteY226" fmla="*/ 61804 h 4999978"/>
              <a:gd name="connsiteX227" fmla="*/ 3635506 w 12192000"/>
              <a:gd name="connsiteY227" fmla="*/ 65718 h 4999978"/>
              <a:gd name="connsiteX228" fmla="*/ 3646525 w 12192000"/>
              <a:gd name="connsiteY228" fmla="*/ 69193 h 4999978"/>
              <a:gd name="connsiteX229" fmla="*/ 3647224 w 12192000"/>
              <a:gd name="connsiteY229" fmla="*/ 70303 h 4999978"/>
              <a:gd name="connsiteX230" fmla="*/ 3683100 w 12192000"/>
              <a:gd name="connsiteY230" fmla="*/ 64109 h 4999978"/>
              <a:gd name="connsiteX231" fmla="*/ 3687901 w 12192000"/>
              <a:gd name="connsiteY231" fmla="*/ 65372 h 4999978"/>
              <a:gd name="connsiteX232" fmla="*/ 3711234 w 12192000"/>
              <a:gd name="connsiteY232" fmla="*/ 58665 h 4999978"/>
              <a:gd name="connsiteX233" fmla="*/ 3723318 w 12192000"/>
              <a:gd name="connsiteY233" fmla="*/ 56625 h 4999978"/>
              <a:gd name="connsiteX234" fmla="*/ 3726677 w 12192000"/>
              <a:gd name="connsiteY234" fmla="*/ 53112 h 4999978"/>
              <a:gd name="connsiteX235" fmla="*/ 3744535 w 12192000"/>
              <a:gd name="connsiteY235" fmla="*/ 51590 h 4999978"/>
              <a:gd name="connsiteX236" fmla="*/ 3746608 w 12192000"/>
              <a:gd name="connsiteY236" fmla="*/ 52522 h 4999978"/>
              <a:gd name="connsiteX237" fmla="*/ 3761262 w 12192000"/>
              <a:gd name="connsiteY237" fmla="*/ 47147 h 4999978"/>
              <a:gd name="connsiteX238" fmla="*/ 3803931 w 12192000"/>
              <a:gd name="connsiteY238" fmla="*/ 49309 h 4999978"/>
              <a:gd name="connsiteX239" fmla="*/ 3925626 w 12192000"/>
              <a:gd name="connsiteY239" fmla="*/ 40301 h 4999978"/>
              <a:gd name="connsiteX240" fmla="*/ 4033324 w 12192000"/>
              <a:gd name="connsiteY240" fmla="*/ 26451 h 49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C42889E-40AD-4844-B5D0-EDA0ECB21871}"/>
              </a:ext>
            </a:extLst>
          </p:cNvPr>
          <p:cNvPicPr>
            <a:picLocks noGrp="1" noChangeAspect="1"/>
          </p:cNvPicPr>
          <p:nvPr>
            <p:ph idx="1"/>
          </p:nvPr>
        </p:nvPicPr>
        <p:blipFill>
          <a:blip r:embed="rId2"/>
          <a:stretch>
            <a:fillRect/>
          </a:stretch>
        </p:blipFill>
        <p:spPr>
          <a:xfrm>
            <a:off x="1808327" y="2665506"/>
            <a:ext cx="1572219" cy="3076408"/>
          </a:xfrm>
        </p:spPr>
      </p:pic>
      <p:pic>
        <p:nvPicPr>
          <p:cNvPr id="7" name="Picture 6">
            <a:extLst>
              <a:ext uri="{FF2B5EF4-FFF2-40B4-BE49-F238E27FC236}">
                <a16:creationId xmlns:a16="http://schemas.microsoft.com/office/drawing/2014/main" id="{39AB6673-C3A3-051B-0322-1961CA350994}"/>
              </a:ext>
            </a:extLst>
          </p:cNvPr>
          <p:cNvPicPr>
            <a:picLocks noChangeAspect="1"/>
          </p:cNvPicPr>
          <p:nvPr/>
        </p:nvPicPr>
        <p:blipFill>
          <a:blip r:embed="rId3"/>
          <a:stretch>
            <a:fillRect/>
          </a:stretch>
        </p:blipFill>
        <p:spPr>
          <a:xfrm>
            <a:off x="3743234" y="3974024"/>
            <a:ext cx="6579370" cy="2045538"/>
          </a:xfrm>
          <a:prstGeom prst="rect">
            <a:avLst/>
          </a:prstGeom>
        </p:spPr>
      </p:pic>
      <p:sp>
        <p:nvSpPr>
          <p:cNvPr id="9" name="TextBox 8">
            <a:extLst>
              <a:ext uri="{FF2B5EF4-FFF2-40B4-BE49-F238E27FC236}">
                <a16:creationId xmlns:a16="http://schemas.microsoft.com/office/drawing/2014/main" id="{7947B7B4-F608-CF73-9C1A-0AAFF02CCDBF}"/>
              </a:ext>
            </a:extLst>
          </p:cNvPr>
          <p:cNvSpPr txBox="1"/>
          <p:nvPr/>
        </p:nvSpPr>
        <p:spPr>
          <a:xfrm>
            <a:off x="1808327" y="5741914"/>
            <a:ext cx="1572219" cy="530017"/>
          </a:xfrm>
          <a:prstGeom prst="rect">
            <a:avLst/>
          </a:prstGeom>
          <a:noFill/>
        </p:spPr>
        <p:txBody>
          <a:bodyPr wrap="square">
            <a:spAutoFit/>
          </a:bodyPr>
          <a:lstStyle/>
          <a:p>
            <a:pPr defTabSz="722376">
              <a:spcAft>
                <a:spcPts val="600"/>
              </a:spcAft>
            </a:pPr>
            <a:r>
              <a:rPr lang="en-GB" sz="1422" kern="1200">
                <a:solidFill>
                  <a:srgbClr val="008000"/>
                </a:solidFill>
                <a:latin typeface="Courier New" panose="02070309020205020404" pitchFamily="49" charset="0"/>
                <a:ea typeface="+mn-ea"/>
                <a:cs typeface="+mn-cs"/>
              </a:rPr>
              <a:t>Handling missing data</a:t>
            </a:r>
            <a:endParaRPr lang="en-GB" b="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7A411AD4-C2E9-7F8C-7302-3585B9520550}"/>
              </a:ext>
            </a:extLst>
          </p:cNvPr>
          <p:cNvPicPr>
            <a:picLocks noChangeAspect="1"/>
          </p:cNvPicPr>
          <p:nvPr/>
        </p:nvPicPr>
        <p:blipFill>
          <a:blip r:embed="rId4"/>
          <a:stretch>
            <a:fillRect/>
          </a:stretch>
        </p:blipFill>
        <p:spPr>
          <a:xfrm>
            <a:off x="3743234" y="2821867"/>
            <a:ext cx="4373104" cy="657160"/>
          </a:xfrm>
          <a:prstGeom prst="rect">
            <a:avLst/>
          </a:prstGeom>
        </p:spPr>
      </p:pic>
    </p:spTree>
    <p:extLst>
      <p:ext uri="{BB962C8B-B14F-4D97-AF65-F5344CB8AC3E}">
        <p14:creationId xmlns:p14="http://schemas.microsoft.com/office/powerpoint/2010/main" val="200320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C3E25-5B92-B0B3-805C-F3D65BEED03D}"/>
              </a:ext>
            </a:extLst>
          </p:cNvPr>
          <p:cNvPicPr>
            <a:picLocks noChangeAspect="1"/>
          </p:cNvPicPr>
          <p:nvPr/>
        </p:nvPicPr>
        <p:blipFill rotWithShape="1">
          <a:blip r:embed="rId2">
            <a:alphaModFix/>
          </a:blip>
          <a:srcRect t="10245" b="9398"/>
          <a:stretch/>
        </p:blipFill>
        <p:spPr>
          <a:xfrm>
            <a:off x="9609"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AD2B1-6D13-1F06-7CAE-9CA28D5CE714}"/>
              </a:ext>
            </a:extLst>
          </p:cNvPr>
          <p:cNvSpPr>
            <a:spLocks noGrp="1"/>
          </p:cNvSpPr>
          <p:nvPr>
            <p:ph type="ctrTitle"/>
          </p:nvPr>
        </p:nvSpPr>
        <p:spPr>
          <a:xfrm>
            <a:off x="762000" y="1137434"/>
            <a:ext cx="7800660" cy="1520987"/>
          </a:xfrm>
        </p:spPr>
        <p:txBody>
          <a:bodyPr anchor="t">
            <a:normAutofit/>
          </a:bodyPr>
          <a:lstStyle/>
          <a:p>
            <a:pPr algn="l"/>
            <a:r>
              <a:rPr lang="en-GB" sz="4000" dirty="0">
                <a:solidFill>
                  <a:srgbClr val="FFFFFF"/>
                </a:solidFill>
              </a:rPr>
              <a:t>MODELLING</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075308C-EEB5-7632-FD3F-4CB42662D805}"/>
              </a:ext>
            </a:extLst>
          </p:cNvPr>
          <p:cNvSpPr>
            <a:spLocks noGrp="1"/>
          </p:cNvSpPr>
          <p:nvPr>
            <p:ph type="subTitle" idx="1"/>
          </p:nvPr>
        </p:nvSpPr>
        <p:spPr>
          <a:xfrm>
            <a:off x="364844" y="3795845"/>
            <a:ext cx="11452721" cy="3180566"/>
          </a:xfrm>
        </p:spPr>
        <p:txBody>
          <a:bodyPr anchor="b">
            <a:normAutofit/>
          </a:bodyPr>
          <a:lstStyle/>
          <a:p>
            <a:pPr algn="l"/>
            <a:r>
              <a:rPr lang="en-US" b="1" dirty="0">
                <a:latin typeface="Amasis MT Pro Black" panose="02040A04050005020304" pitchFamily="18" charset="0"/>
              </a:rPr>
              <a:t>The modeling process involves</a:t>
            </a:r>
            <a:r>
              <a:rPr lang="en-US" dirty="0">
                <a:latin typeface="Amasis MT Pro Black" panose="02040A04050005020304" pitchFamily="18" charset="0"/>
              </a:rPr>
              <a:t>:</a:t>
            </a:r>
          </a:p>
          <a:p>
            <a:pPr algn="l">
              <a:buFont typeface="Arial" panose="020B0604020202020204" pitchFamily="34" charset="0"/>
              <a:buChar char="•"/>
            </a:pPr>
            <a:r>
              <a:rPr lang="en-US" sz="2000" b="1" i="0" dirty="0">
                <a:solidFill>
                  <a:srgbClr val="1F1F1F"/>
                </a:solidFill>
                <a:effectLst/>
                <a:latin typeface="Google Sans"/>
              </a:rPr>
              <a:t>Exploratory Data Analysis (EDA) </a:t>
            </a:r>
            <a:r>
              <a:rPr lang="en-US" sz="2000" b="0" i="0" dirty="0">
                <a:solidFill>
                  <a:srgbClr val="1F1F1F"/>
                </a:solidFill>
                <a:effectLst/>
                <a:latin typeface="Google Sans"/>
              </a:rPr>
              <a:t>is the process of exploring and understanding data through visualization and statistical analysis. It is an important step in the modelling process, as it helps to identify patterns and relationships in the data that can be used to build better models.</a:t>
            </a:r>
          </a:p>
          <a:p>
            <a:pPr algn="l">
              <a:buFont typeface="Arial" panose="020B0604020202020204" pitchFamily="34" charset="0"/>
              <a:buChar char="•"/>
            </a:pPr>
            <a:r>
              <a:rPr lang="en-US" sz="2000" b="1" i="0" dirty="0">
                <a:solidFill>
                  <a:srgbClr val="1F1F1F"/>
                </a:solidFill>
                <a:effectLst/>
                <a:latin typeface="Google Sans"/>
              </a:rPr>
              <a:t>Data Visualization </a:t>
            </a:r>
            <a:r>
              <a:rPr lang="en-US" sz="2000" b="0" i="0" dirty="0">
                <a:solidFill>
                  <a:srgbClr val="1F1F1F"/>
                </a:solidFill>
                <a:effectLst/>
                <a:latin typeface="Google Sans"/>
              </a:rPr>
              <a:t>is the use of graphical representations of data to communicate insights. It can be a powerful tool for understanding complex data and communicating findings to others</a:t>
            </a:r>
          </a:p>
          <a:p>
            <a:pPr algn="l"/>
            <a:endParaRPr lang="en-GB" sz="2000" dirty="0"/>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6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E2937A4-8B97-3717-4C19-68C7B76AB5A2}"/>
              </a:ext>
            </a:extLst>
          </p:cNvPr>
          <p:cNvPicPr>
            <a:picLocks noChangeAspect="1"/>
          </p:cNvPicPr>
          <p:nvPr/>
        </p:nvPicPr>
        <p:blipFill rotWithShape="1">
          <a:blip r:embed="rId2"/>
          <a:srcRect l="4823" r="7573" b="-1"/>
          <a:stretch/>
        </p:blipFill>
        <p:spPr>
          <a:xfrm>
            <a:off x="1571361" y="650497"/>
            <a:ext cx="4549722" cy="5571066"/>
          </a:xfrm>
          <a:prstGeom prst="rect">
            <a:avLst/>
          </a:prstGeom>
        </p:spPr>
      </p:pic>
      <p:sp>
        <p:nvSpPr>
          <p:cNvPr id="17" name="Rectangle 2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E4BD4F9-2AD0-9D01-0068-DD106E568197}"/>
              </a:ext>
            </a:extLst>
          </p:cNvPr>
          <p:cNvPicPr>
            <a:picLocks noChangeAspect="1"/>
          </p:cNvPicPr>
          <p:nvPr/>
        </p:nvPicPr>
        <p:blipFill>
          <a:blip r:embed="rId3"/>
          <a:stretch>
            <a:fillRect/>
          </a:stretch>
        </p:blipFill>
        <p:spPr>
          <a:xfrm>
            <a:off x="7638823" y="832223"/>
            <a:ext cx="3969044" cy="2083747"/>
          </a:xfrm>
          <a:prstGeom prst="rect">
            <a:avLst/>
          </a:prstGeom>
        </p:spPr>
      </p:pic>
      <p:sp>
        <p:nvSpPr>
          <p:cNvPr id="18" name="Rectangle 25">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ECDCF9-8897-F919-CB58-A483A13A304B}"/>
              </a:ext>
            </a:extLst>
          </p:cNvPr>
          <p:cNvPicPr>
            <a:picLocks noChangeAspect="1"/>
          </p:cNvPicPr>
          <p:nvPr/>
        </p:nvPicPr>
        <p:blipFill>
          <a:blip r:embed="rId4"/>
          <a:stretch>
            <a:fillRect/>
          </a:stretch>
        </p:blipFill>
        <p:spPr>
          <a:xfrm>
            <a:off x="7695873" y="3867462"/>
            <a:ext cx="3911994" cy="1959816"/>
          </a:xfrm>
          <a:prstGeom prst="rect">
            <a:avLst/>
          </a:prstGeom>
        </p:spPr>
      </p:pic>
      <p:sp>
        <p:nvSpPr>
          <p:cNvPr id="21" name="TextBox 20">
            <a:extLst>
              <a:ext uri="{FF2B5EF4-FFF2-40B4-BE49-F238E27FC236}">
                <a16:creationId xmlns:a16="http://schemas.microsoft.com/office/drawing/2014/main" id="{06BBC65F-C863-4173-C54B-AF2900565574}"/>
              </a:ext>
            </a:extLst>
          </p:cNvPr>
          <p:cNvSpPr txBox="1"/>
          <p:nvPr/>
        </p:nvSpPr>
        <p:spPr>
          <a:xfrm>
            <a:off x="394633" y="-110398"/>
            <a:ext cx="2353456" cy="707886"/>
          </a:xfrm>
          <a:prstGeom prst="rect">
            <a:avLst/>
          </a:prstGeom>
          <a:noFill/>
        </p:spPr>
        <p:txBody>
          <a:bodyPr wrap="square" rtlCol="0">
            <a:spAutoFit/>
          </a:bodyPr>
          <a:lstStyle/>
          <a:p>
            <a:r>
              <a:rPr lang="en-GB" sz="4000" b="1" dirty="0"/>
              <a:t>EDA :</a:t>
            </a:r>
          </a:p>
        </p:txBody>
      </p:sp>
    </p:spTree>
    <p:extLst>
      <p:ext uri="{BB962C8B-B14F-4D97-AF65-F5344CB8AC3E}">
        <p14:creationId xmlns:p14="http://schemas.microsoft.com/office/powerpoint/2010/main" val="404493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FAE728-C5A9-4B0F-B89E-F4BED8250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EAB1E88-C934-25DA-ED75-4050CB000A1D}"/>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b="1"/>
              <a:t>Statistical analysis :</a:t>
            </a:r>
          </a:p>
        </p:txBody>
      </p:sp>
      <p:pic>
        <p:nvPicPr>
          <p:cNvPr id="5" name="Content Placeholder 4">
            <a:extLst>
              <a:ext uri="{FF2B5EF4-FFF2-40B4-BE49-F238E27FC236}">
                <a16:creationId xmlns:a16="http://schemas.microsoft.com/office/drawing/2014/main" id="{B8EE1790-09EB-492C-1728-029963A8A16A}"/>
              </a:ext>
            </a:extLst>
          </p:cNvPr>
          <p:cNvPicPr>
            <a:picLocks noGrp="1" noChangeAspect="1"/>
          </p:cNvPicPr>
          <p:nvPr>
            <p:ph idx="1"/>
          </p:nvPr>
        </p:nvPicPr>
        <p:blipFill>
          <a:blip r:embed="rId2"/>
          <a:stretch>
            <a:fillRect/>
          </a:stretch>
        </p:blipFill>
        <p:spPr>
          <a:xfrm>
            <a:off x="128178" y="4464988"/>
            <a:ext cx="11935644" cy="1820185"/>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64CE19C7-572F-5288-C18F-629B74CCC87D}"/>
              </a:ext>
            </a:extLst>
          </p:cNvPr>
          <p:cNvPicPr>
            <a:picLocks noChangeAspect="1"/>
          </p:cNvPicPr>
          <p:nvPr/>
        </p:nvPicPr>
        <p:blipFill>
          <a:blip r:embed="rId3"/>
          <a:stretch>
            <a:fillRect/>
          </a:stretch>
        </p:blipFill>
        <p:spPr>
          <a:xfrm>
            <a:off x="4153546" y="1716611"/>
            <a:ext cx="8038454" cy="2411537"/>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01F4786E-E1CB-DF2C-062A-441D05F60DBA}"/>
              </a:ext>
            </a:extLst>
          </p:cNvPr>
          <p:cNvPicPr>
            <a:picLocks noChangeAspect="1"/>
          </p:cNvPicPr>
          <p:nvPr/>
        </p:nvPicPr>
        <p:blipFill>
          <a:blip r:embed="rId4"/>
          <a:stretch>
            <a:fillRect/>
          </a:stretch>
        </p:blipFill>
        <p:spPr>
          <a:xfrm>
            <a:off x="0" y="1742269"/>
            <a:ext cx="4067068" cy="2385879"/>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64998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4C7C5D-9FDD-2328-C9D5-140B080A5BA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kern="1200">
                <a:solidFill>
                  <a:schemeClr val="tx1"/>
                </a:solidFill>
                <a:latin typeface="+mj-lt"/>
                <a:ea typeface="+mj-ea"/>
                <a:cs typeface="+mj-cs"/>
              </a:rPr>
              <a:t>Data Visualization :</a:t>
            </a:r>
          </a:p>
        </p:txBody>
      </p:sp>
      <p:pic>
        <p:nvPicPr>
          <p:cNvPr id="7" name="Content Placeholder 6">
            <a:extLst>
              <a:ext uri="{FF2B5EF4-FFF2-40B4-BE49-F238E27FC236}">
                <a16:creationId xmlns:a16="http://schemas.microsoft.com/office/drawing/2014/main" id="{89C8CE4E-C238-99E9-DF2F-3974D6944412}"/>
              </a:ext>
            </a:extLst>
          </p:cNvPr>
          <p:cNvPicPr>
            <a:picLocks noGrp="1" noChangeAspect="1"/>
          </p:cNvPicPr>
          <p:nvPr>
            <p:ph idx="1"/>
          </p:nvPr>
        </p:nvPicPr>
        <p:blipFill>
          <a:blip r:embed="rId2"/>
          <a:stretch>
            <a:fillRect/>
          </a:stretch>
        </p:blipFill>
        <p:spPr>
          <a:xfrm>
            <a:off x="866749" y="2354239"/>
            <a:ext cx="10458502" cy="3948085"/>
          </a:xfrm>
          <a:prstGeom prst="rect">
            <a:avLst/>
          </a:prstGeom>
        </p:spPr>
      </p:pic>
    </p:spTree>
    <p:extLst>
      <p:ext uri="{BB962C8B-B14F-4D97-AF65-F5344CB8AC3E}">
        <p14:creationId xmlns:p14="http://schemas.microsoft.com/office/powerpoint/2010/main" val="183305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7CA1A-B254-F46A-FC74-5455D07C993B}"/>
              </a:ext>
            </a:extLst>
          </p:cNvPr>
          <p:cNvSpPr>
            <a:spLocks noGrp="1"/>
          </p:cNvSpPr>
          <p:nvPr>
            <p:ph type="title"/>
          </p:nvPr>
        </p:nvSpPr>
        <p:spPr>
          <a:xfrm>
            <a:off x="630936" y="502920"/>
            <a:ext cx="3419856" cy="1463040"/>
          </a:xfrm>
        </p:spPr>
        <p:txBody>
          <a:bodyPr anchor="ctr">
            <a:normAutofit/>
          </a:bodyPr>
          <a:lstStyle/>
          <a:p>
            <a:r>
              <a:rPr lang="en-US" sz="2600" b="0" dirty="0">
                <a:effectLst/>
                <a:latin typeface="Courier New" panose="02070309020205020404" pitchFamily="49" charset="0"/>
              </a:rPr>
              <a:t>Distribution of Sales and Profit</a:t>
            </a:r>
            <a:br>
              <a:rPr lang="en-US" sz="2600" b="0" dirty="0">
                <a:effectLst/>
                <a:latin typeface="Courier New" panose="02070309020205020404" pitchFamily="49" charset="0"/>
              </a:rPr>
            </a:br>
            <a:endParaRPr lang="en-GB" sz="2600" dirty="0"/>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C60DF74-233F-FC40-691B-5F0B2D091A26}"/>
              </a:ext>
            </a:extLst>
          </p:cNvPr>
          <p:cNvPicPr>
            <a:picLocks noGrp="1" noChangeAspect="1"/>
          </p:cNvPicPr>
          <p:nvPr>
            <p:ph idx="1"/>
          </p:nvPr>
        </p:nvPicPr>
        <p:blipFill>
          <a:blip r:embed="rId2"/>
          <a:stretch>
            <a:fillRect/>
          </a:stretch>
        </p:blipFill>
        <p:spPr>
          <a:xfrm>
            <a:off x="5043291" y="283252"/>
            <a:ext cx="5558625" cy="1728428"/>
          </a:xfrm>
        </p:spPr>
      </p:pic>
      <p:pic>
        <p:nvPicPr>
          <p:cNvPr id="5" name="Content Placeholder 4">
            <a:extLst>
              <a:ext uri="{FF2B5EF4-FFF2-40B4-BE49-F238E27FC236}">
                <a16:creationId xmlns:a16="http://schemas.microsoft.com/office/drawing/2014/main" id="{F631E75F-3EE3-E520-945B-53566FCA4D25}"/>
              </a:ext>
            </a:extLst>
          </p:cNvPr>
          <p:cNvPicPr>
            <a:picLocks noChangeAspect="1"/>
          </p:cNvPicPr>
          <p:nvPr/>
        </p:nvPicPr>
        <p:blipFill>
          <a:blip r:embed="rId3"/>
          <a:stretch>
            <a:fillRect/>
          </a:stretch>
        </p:blipFill>
        <p:spPr>
          <a:xfrm>
            <a:off x="1832535" y="2290936"/>
            <a:ext cx="8514737" cy="3959352"/>
          </a:xfrm>
          <a:prstGeom prst="rect">
            <a:avLst/>
          </a:prstGeom>
        </p:spPr>
      </p:pic>
    </p:spTree>
    <p:extLst>
      <p:ext uri="{BB962C8B-B14F-4D97-AF65-F5344CB8AC3E}">
        <p14:creationId xmlns:p14="http://schemas.microsoft.com/office/powerpoint/2010/main" val="262661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6" name="Rectangle 3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Content Placeholder 4">
            <a:extLst>
              <a:ext uri="{FF2B5EF4-FFF2-40B4-BE49-F238E27FC236}">
                <a16:creationId xmlns:a16="http://schemas.microsoft.com/office/drawing/2014/main" id="{84270C03-E776-E732-9AB5-E51D4B72B5C0}"/>
              </a:ext>
            </a:extLst>
          </p:cNvPr>
          <p:cNvPicPr>
            <a:picLocks noChangeAspect="1"/>
          </p:cNvPicPr>
          <p:nvPr/>
        </p:nvPicPr>
        <p:blipFill>
          <a:blip r:embed="rId3"/>
          <a:stretch>
            <a:fillRect/>
          </a:stretch>
        </p:blipFill>
        <p:spPr>
          <a:xfrm>
            <a:off x="4467069" y="156006"/>
            <a:ext cx="6683057" cy="3508605"/>
          </a:xfrm>
          <a:prstGeom prst="rect">
            <a:avLst/>
          </a:prstGeom>
        </p:spPr>
      </p:pic>
      <p:pic>
        <p:nvPicPr>
          <p:cNvPr id="7" name="Content Placeholder 6">
            <a:extLst>
              <a:ext uri="{FF2B5EF4-FFF2-40B4-BE49-F238E27FC236}">
                <a16:creationId xmlns:a16="http://schemas.microsoft.com/office/drawing/2014/main" id="{8411AC5E-5763-8040-8972-F85BA83DC6A2}"/>
              </a:ext>
            </a:extLst>
          </p:cNvPr>
          <p:cNvPicPr>
            <a:picLocks noChangeAspect="1"/>
          </p:cNvPicPr>
          <p:nvPr/>
        </p:nvPicPr>
        <p:blipFill>
          <a:blip r:embed="rId4"/>
          <a:stretch>
            <a:fillRect/>
          </a:stretch>
        </p:blipFill>
        <p:spPr>
          <a:xfrm>
            <a:off x="1001334" y="3583012"/>
            <a:ext cx="7640373" cy="2941544"/>
          </a:xfrm>
          <a:prstGeom prst="rect">
            <a:avLst/>
          </a:prstGeom>
        </p:spPr>
      </p:pic>
      <p:sp>
        <p:nvSpPr>
          <p:cNvPr id="9" name="TextBox 8">
            <a:extLst>
              <a:ext uri="{FF2B5EF4-FFF2-40B4-BE49-F238E27FC236}">
                <a16:creationId xmlns:a16="http://schemas.microsoft.com/office/drawing/2014/main" id="{CDB64B56-1A4F-A4E0-7628-3A99BC70D7B7}"/>
              </a:ext>
            </a:extLst>
          </p:cNvPr>
          <p:cNvSpPr txBox="1"/>
          <p:nvPr/>
        </p:nvSpPr>
        <p:spPr>
          <a:xfrm>
            <a:off x="8611727" y="4661140"/>
            <a:ext cx="2139846"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by Category - Plot Bar Chart</a:t>
            </a:r>
            <a:endParaRPr lang="en-US" b="0" dirty="0">
              <a:solidFill>
                <a:srgbClr val="000000"/>
              </a:solidFill>
              <a:effectLst/>
              <a:latin typeface="Courier New" panose="02070309020205020404" pitchFamily="49" charset="0"/>
            </a:endParaRPr>
          </a:p>
        </p:txBody>
      </p:sp>
      <p:sp>
        <p:nvSpPr>
          <p:cNvPr id="13" name="TextBox 12">
            <a:extLst>
              <a:ext uri="{FF2B5EF4-FFF2-40B4-BE49-F238E27FC236}">
                <a16:creationId xmlns:a16="http://schemas.microsoft.com/office/drawing/2014/main" id="{6C1ED6E0-B402-4DFF-F4BC-23590BBF187F}"/>
              </a:ext>
            </a:extLst>
          </p:cNvPr>
          <p:cNvSpPr txBox="1"/>
          <p:nvPr/>
        </p:nvSpPr>
        <p:spPr>
          <a:xfrm>
            <a:off x="1589348" y="983681"/>
            <a:ext cx="1974954"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and Profit trends over time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78432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F32B37-8697-9627-3BC9-98CD03580664}"/>
              </a:ext>
            </a:extLst>
          </p:cNvPr>
          <p:cNvPicPr>
            <a:picLocks noChangeAspect="1"/>
          </p:cNvPicPr>
          <p:nvPr/>
        </p:nvPicPr>
        <p:blipFill>
          <a:blip r:embed="rId2"/>
          <a:stretch>
            <a:fillRect/>
          </a:stretch>
        </p:blipFill>
        <p:spPr>
          <a:xfrm>
            <a:off x="177122" y="3516320"/>
            <a:ext cx="5828261" cy="2549864"/>
          </a:xfrm>
          <a:prstGeom prst="rect">
            <a:avLst/>
          </a:prstGeom>
        </p:spPr>
      </p:pic>
      <p:pic>
        <p:nvPicPr>
          <p:cNvPr id="7" name="Picture 6">
            <a:extLst>
              <a:ext uri="{FF2B5EF4-FFF2-40B4-BE49-F238E27FC236}">
                <a16:creationId xmlns:a16="http://schemas.microsoft.com/office/drawing/2014/main" id="{493D5313-BD3F-B350-4BE4-47D51542712B}"/>
              </a:ext>
            </a:extLst>
          </p:cNvPr>
          <p:cNvPicPr>
            <a:picLocks noChangeAspect="1"/>
          </p:cNvPicPr>
          <p:nvPr/>
        </p:nvPicPr>
        <p:blipFill>
          <a:blip r:embed="rId3"/>
          <a:stretch>
            <a:fillRect/>
          </a:stretch>
        </p:blipFill>
        <p:spPr>
          <a:xfrm>
            <a:off x="6190730" y="3560032"/>
            <a:ext cx="5828261" cy="2506152"/>
          </a:xfrm>
          <a:prstGeom prst="rect">
            <a:avLst/>
          </a:prstGeom>
        </p:spPr>
      </p:pic>
      <p:pic>
        <p:nvPicPr>
          <p:cNvPr id="11" name="Picture 10">
            <a:extLst>
              <a:ext uri="{FF2B5EF4-FFF2-40B4-BE49-F238E27FC236}">
                <a16:creationId xmlns:a16="http://schemas.microsoft.com/office/drawing/2014/main" id="{CE062F9E-B3FA-67B1-890B-0B7D7CBA0DCA}"/>
              </a:ext>
            </a:extLst>
          </p:cNvPr>
          <p:cNvPicPr>
            <a:picLocks noChangeAspect="1"/>
          </p:cNvPicPr>
          <p:nvPr/>
        </p:nvPicPr>
        <p:blipFill>
          <a:blip r:embed="rId4"/>
          <a:stretch>
            <a:fillRect/>
          </a:stretch>
        </p:blipFill>
        <p:spPr>
          <a:xfrm>
            <a:off x="1460723" y="29427"/>
            <a:ext cx="9460014" cy="3457467"/>
          </a:xfrm>
          <a:prstGeom prst="rect">
            <a:avLst/>
          </a:prstGeom>
        </p:spPr>
      </p:pic>
      <p:sp>
        <p:nvSpPr>
          <p:cNvPr id="12" name="TextBox 11">
            <a:extLst>
              <a:ext uri="{FF2B5EF4-FFF2-40B4-BE49-F238E27FC236}">
                <a16:creationId xmlns:a16="http://schemas.microsoft.com/office/drawing/2014/main" id="{293E51A5-5E45-0928-EF12-0DB71822CEEF}"/>
              </a:ext>
            </a:extLst>
          </p:cNvPr>
          <p:cNvSpPr txBox="1"/>
          <p:nvPr/>
        </p:nvSpPr>
        <p:spPr>
          <a:xfrm>
            <a:off x="2233535" y="6119103"/>
            <a:ext cx="10238282" cy="646331"/>
          </a:xfrm>
          <a:prstGeom prst="rect">
            <a:avLst/>
          </a:prstGeom>
          <a:noFill/>
        </p:spPr>
        <p:txBody>
          <a:bodyPr wrap="square" rtlCol="0">
            <a:spAutoFit/>
          </a:bodyPr>
          <a:lstStyle/>
          <a:p>
            <a:r>
              <a:rPr lang="en-US" b="0" dirty="0">
                <a:solidFill>
                  <a:srgbClr val="008000"/>
                </a:solidFill>
                <a:effectLst/>
                <a:latin typeface="Courier New" panose="02070309020205020404" pitchFamily="49" charset="0"/>
              </a:rPr>
              <a:t>Pair plot of sales , profit, quantity, discount</a:t>
            </a:r>
            <a:endParaRPr lang="en-US" b="0" dirty="0">
              <a:solidFill>
                <a:srgbClr val="000000"/>
              </a:solidFill>
              <a:effectLst/>
              <a:latin typeface="Courier New" panose="02070309020205020404" pitchFamily="49" charset="0"/>
            </a:endParaRPr>
          </a:p>
          <a:p>
            <a:endParaRPr lang="en-GB" dirty="0"/>
          </a:p>
        </p:txBody>
      </p:sp>
      <p:sp>
        <p:nvSpPr>
          <p:cNvPr id="15" name="TextBox 14">
            <a:extLst>
              <a:ext uri="{FF2B5EF4-FFF2-40B4-BE49-F238E27FC236}">
                <a16:creationId xmlns:a16="http://schemas.microsoft.com/office/drawing/2014/main" id="{7D5D41E6-D5AB-97E6-82FF-99E733CC72CC}"/>
              </a:ext>
            </a:extLst>
          </p:cNvPr>
          <p:cNvSpPr txBox="1"/>
          <p:nvPr/>
        </p:nvSpPr>
        <p:spPr>
          <a:xfrm>
            <a:off x="9681907" y="1422156"/>
            <a:ext cx="2789910"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Distribution of Discount - Plot Histogram</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05096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2DE68AB-67F0-6D66-88B7-E56445A496D0}"/>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PROJECT OVERVIEW</a:t>
            </a:r>
          </a:p>
        </p:txBody>
      </p:sp>
      <p:sp>
        <p:nvSpPr>
          <p:cNvPr id="3" name="Subtitle 2">
            <a:extLst>
              <a:ext uri="{FF2B5EF4-FFF2-40B4-BE49-F238E27FC236}">
                <a16:creationId xmlns:a16="http://schemas.microsoft.com/office/drawing/2014/main" id="{9921ACA9-A1A4-9525-B660-F7A75670FD2D}"/>
              </a:ext>
            </a:extLst>
          </p:cNvPr>
          <p:cNvSpPr>
            <a:spLocks noGrp="1"/>
          </p:cNvSpPr>
          <p:nvPr>
            <p:ph type="subTitle" idx="1"/>
          </p:nvPr>
        </p:nvSpPr>
        <p:spPr>
          <a:xfrm>
            <a:off x="5018278" y="733810"/>
            <a:ext cx="7195279" cy="6483765"/>
          </a:xfrm>
        </p:spPr>
        <p:txBody>
          <a:bodyPr vert="horz" lIns="91440" tIns="45720" rIns="91440" bIns="45720" rtlCol="0" anchor="ctr">
            <a:normAutofit lnSpcReduction="10000"/>
          </a:bodyPr>
          <a:lstStyle/>
          <a:p>
            <a:pPr algn="l"/>
            <a:r>
              <a:rPr lang="en-US" sz="1800" b="1" dirty="0">
                <a:solidFill>
                  <a:schemeClr val="tx2"/>
                </a:solidFill>
              </a:rPr>
              <a:t>Advantages of the analysis</a:t>
            </a:r>
            <a:r>
              <a:rPr lang="en-US" sz="1800" dirty="0">
                <a:solidFill>
                  <a:schemeClr val="tx2"/>
                </a:solidFill>
              </a:rPr>
              <a:t>:</a:t>
            </a:r>
          </a:p>
          <a:p>
            <a:pPr indent="-228600" algn="l">
              <a:buFont typeface="Arial" panose="020B0604020202020204" pitchFamily="34" charset="0"/>
              <a:buChar char="•"/>
            </a:pPr>
            <a:r>
              <a:rPr lang="en-US" sz="1800" dirty="0">
                <a:solidFill>
                  <a:schemeClr val="tx2"/>
                </a:solidFill>
              </a:rPr>
              <a:t> Improved inventory management: The analysis will help identify slow-moving items and optimize stock levels.</a:t>
            </a:r>
          </a:p>
          <a:p>
            <a:pPr indent="-228600" algn="l">
              <a:buFont typeface="Arial" panose="020B0604020202020204" pitchFamily="34" charset="0"/>
              <a:buChar char="•"/>
            </a:pPr>
            <a:r>
              <a:rPr lang="en-US" sz="1800" dirty="0">
                <a:solidFill>
                  <a:schemeClr val="tx2"/>
                </a:solidFill>
              </a:rPr>
              <a:t> Enhanced decision-making: Data-driven insights will aid in making informed business decisions.</a:t>
            </a:r>
          </a:p>
          <a:p>
            <a:pPr indent="-228600" algn="l">
              <a:buFont typeface="Arial" panose="020B0604020202020204" pitchFamily="34" charset="0"/>
              <a:buChar char="•"/>
            </a:pPr>
            <a:r>
              <a:rPr lang="en-US" sz="1800" dirty="0">
                <a:solidFill>
                  <a:schemeClr val="tx2"/>
                </a:solidFill>
              </a:rPr>
              <a:t>Increased customer satisfaction: Understanding customer preferences will lead to better service.</a:t>
            </a:r>
          </a:p>
          <a:p>
            <a:pPr algn="l"/>
            <a:r>
              <a:rPr lang="en-US" sz="1800" b="1" dirty="0">
                <a:solidFill>
                  <a:schemeClr val="tx2"/>
                </a:solidFill>
              </a:rPr>
              <a:t>Limitations:</a:t>
            </a:r>
          </a:p>
          <a:p>
            <a:pPr indent="-228600" algn="l">
              <a:buFont typeface="Arial" panose="020B0604020202020204" pitchFamily="34" charset="0"/>
              <a:buChar char="•"/>
            </a:pPr>
            <a:r>
              <a:rPr lang="en-US" sz="1800" dirty="0">
                <a:solidFill>
                  <a:schemeClr val="tx2"/>
                </a:solidFill>
              </a:rPr>
              <a:t>Lack of external data sources: The analysis may not consider external factors that could impact sales.</a:t>
            </a:r>
          </a:p>
          <a:p>
            <a:pPr indent="-228600" algn="l">
              <a:buFont typeface="Arial" panose="020B0604020202020204" pitchFamily="34" charset="0"/>
              <a:buChar char="•"/>
            </a:pPr>
            <a:r>
              <a:rPr lang="en-US" sz="1800" dirty="0">
                <a:solidFill>
                  <a:schemeClr val="tx2"/>
                </a:solidFill>
              </a:rPr>
              <a:t>Limited historical data: The dataset may not cover a long period, limiting long-term trend analysis.</a:t>
            </a:r>
          </a:p>
          <a:p>
            <a:pPr algn="l"/>
            <a:r>
              <a:rPr lang="en-US" sz="1800" dirty="0">
                <a:solidFill>
                  <a:schemeClr val="tx2"/>
                </a:solidFill>
              </a:rPr>
              <a:t>Data privacy concerns: Ensuring data security and privacy will be crucial.</a:t>
            </a:r>
            <a:br>
              <a:rPr lang="en-US" sz="1800" dirty="0">
                <a:solidFill>
                  <a:schemeClr val="tx2"/>
                </a:solidFill>
              </a:rPr>
            </a:br>
            <a:endParaRPr lang="en-US" sz="1800" dirty="0">
              <a:solidFill>
                <a:schemeClr val="tx2"/>
              </a:solidFill>
            </a:endParaRPr>
          </a:p>
          <a:p>
            <a:pPr algn="l"/>
            <a:r>
              <a:rPr lang="en-US" sz="1800" b="1" dirty="0">
                <a:solidFill>
                  <a:schemeClr val="tx2"/>
                </a:solidFill>
              </a:rPr>
              <a:t>Scope :</a:t>
            </a:r>
          </a:p>
          <a:p>
            <a:pPr algn="l"/>
            <a:r>
              <a:rPr lang="en-US" sz="1800" dirty="0">
                <a:solidFill>
                  <a:schemeClr val="tx2"/>
                </a:solidFill>
              </a:rPr>
              <a:t>•Analyze customer purchase data to gain customer insights</a:t>
            </a:r>
          </a:p>
          <a:p>
            <a:pPr algn="l"/>
            <a:r>
              <a:rPr lang="en-US" sz="1800" dirty="0">
                <a:solidFill>
                  <a:schemeClr val="tx2"/>
                </a:solidFill>
              </a:rPr>
              <a:t>Purpose</a:t>
            </a:r>
          </a:p>
          <a:p>
            <a:pPr algn="l"/>
            <a:r>
              <a:rPr lang="en-US" sz="1800" dirty="0">
                <a:solidFill>
                  <a:schemeClr val="tx2"/>
                </a:solidFill>
              </a:rPr>
              <a:t>•Identify high value customer segments</a:t>
            </a:r>
          </a:p>
          <a:p>
            <a:pPr algn="l"/>
            <a:r>
              <a:rPr lang="en-US" sz="1800" dirty="0">
                <a:solidFill>
                  <a:schemeClr val="tx2"/>
                </a:solidFill>
              </a:rPr>
              <a:t>•Understand product affinity and trends</a:t>
            </a:r>
          </a:p>
          <a:p>
            <a:pPr algn="l"/>
            <a:r>
              <a:rPr lang="en-US" sz="1800" dirty="0">
                <a:solidFill>
                  <a:schemeClr val="tx2"/>
                </a:solidFill>
              </a:rPr>
              <a:t>•Determine customer lifetime value</a:t>
            </a:r>
          </a:p>
          <a:p>
            <a:pPr algn="l"/>
            <a:endParaRPr lang="en-US" sz="1800" dirty="0">
              <a:solidFill>
                <a:schemeClr val="tx2"/>
              </a:solidFill>
            </a:endParaRPr>
          </a:p>
          <a:p>
            <a:pPr algn="l"/>
            <a:endParaRPr lang="en-US" sz="1800" dirty="0">
              <a:solidFill>
                <a:schemeClr val="tx2"/>
              </a:solidFill>
            </a:endParaRPr>
          </a:p>
          <a:p>
            <a:pPr algn="l"/>
            <a:endParaRPr lang="en-US" sz="1800" dirty="0">
              <a:solidFill>
                <a:schemeClr val="tx2"/>
              </a:solidFill>
            </a:endParaRPr>
          </a:p>
        </p:txBody>
      </p:sp>
    </p:spTree>
    <p:extLst>
      <p:ext uri="{BB962C8B-B14F-4D97-AF65-F5344CB8AC3E}">
        <p14:creationId xmlns:p14="http://schemas.microsoft.com/office/powerpoint/2010/main" val="394293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A9F8250-75CD-5419-6638-3D0A4FD5DB20}"/>
              </a:ext>
            </a:extLst>
          </p:cNvPr>
          <p:cNvPicPr>
            <a:picLocks noChangeAspect="1"/>
          </p:cNvPicPr>
          <p:nvPr/>
        </p:nvPicPr>
        <p:blipFill rotWithShape="1">
          <a:blip r:embed="rId2">
            <a:alphaModFix amt="35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1EAC0283-F958-9D5B-426E-C34A06659DE4}"/>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WOW IN ANALYTICS</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7A1B88F-7469-5ED9-A9F8-7B36C8DC5BD9}"/>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Benefits of data analytics</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Flexibility and adaptability: The ability to explore and analyze data from various angles.</a:t>
            </a:r>
          </a:p>
          <a:p>
            <a:pPr indent="-228600" algn="l">
              <a:buFont typeface="Arial" panose="020B0604020202020204" pitchFamily="34" charset="0"/>
              <a:buChar char="•"/>
            </a:pPr>
            <a:r>
              <a:rPr lang="en-US" sz="2000" dirty="0">
                <a:solidFill>
                  <a:srgbClr val="FFFFFF"/>
                </a:solidFill>
              </a:rPr>
              <a:t>Improved decision-making: Data-driven insights lead to better strategic choices.</a:t>
            </a:r>
          </a:p>
          <a:p>
            <a:pPr indent="-228600" algn="l">
              <a:buFont typeface="Arial" panose="020B0604020202020204" pitchFamily="34" charset="0"/>
              <a:buChar char="•"/>
            </a:pPr>
            <a:r>
              <a:rPr lang="en-US" sz="2000" dirty="0">
                <a:solidFill>
                  <a:srgbClr val="FFFFFF"/>
                </a:solidFill>
              </a:rPr>
              <a:t>Enhanced data visualization: Visual representation for better understanding and communication.</a:t>
            </a:r>
          </a:p>
          <a:p>
            <a:pPr indent="-228600" algn="l">
              <a:buFont typeface="Arial" panose="020B0604020202020204" pitchFamily="34" charset="0"/>
              <a:buChar char="•"/>
            </a:pPr>
            <a:r>
              <a:rPr lang="en-US" sz="2000" dirty="0">
                <a:solidFill>
                  <a:srgbClr val="FFFFFF"/>
                </a:solidFill>
              </a:rPr>
              <a:t>Predictive modeling capabilities: Forecasting future trends and outcomes.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2998408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0C1B74DB-095A-C7D0-4046-FD9ADED34E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00D3D-4E12-E104-4968-7F34135989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Data Analysis On Super Store Data</a:t>
            </a:r>
          </a:p>
        </p:txBody>
      </p:sp>
    </p:spTree>
    <p:extLst>
      <p:ext uri="{BB962C8B-B14F-4D97-AF65-F5344CB8AC3E}">
        <p14:creationId xmlns:p14="http://schemas.microsoft.com/office/powerpoint/2010/main" val="26187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1E7EDE-CB4A-402F-B0FB-8640C3589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608243"/>
            <a:ext cx="3380205"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CB33-BFFB-8134-CCC3-8B62ABC7449D}"/>
              </a:ext>
            </a:extLst>
          </p:cNvPr>
          <p:cNvSpPr>
            <a:spLocks noGrp="1"/>
          </p:cNvSpPr>
          <p:nvPr>
            <p:ph type="ctrTitle"/>
          </p:nvPr>
        </p:nvSpPr>
        <p:spPr>
          <a:xfrm>
            <a:off x="1316791" y="1005303"/>
            <a:ext cx="2032490" cy="4427309"/>
          </a:xfrm>
        </p:spPr>
        <p:txBody>
          <a:bodyPr vert="horz" lIns="91440" tIns="45720" rIns="91440" bIns="45720" rtlCol="0" anchor="ctr">
            <a:normAutofit/>
          </a:bodyPr>
          <a:lstStyle/>
          <a:p>
            <a:pPr algn="l"/>
            <a:r>
              <a:rPr lang="en-US" sz="2800" kern="1200">
                <a:solidFill>
                  <a:schemeClr val="bg1"/>
                </a:solidFill>
                <a:latin typeface="+mj-lt"/>
                <a:ea typeface="+mj-ea"/>
                <a:cs typeface="+mj-cs"/>
              </a:rPr>
              <a:t>RESULTS</a:t>
            </a:r>
          </a:p>
        </p:txBody>
      </p:sp>
      <p:sp>
        <p:nvSpPr>
          <p:cNvPr id="3" name="Subtitle 2">
            <a:extLst>
              <a:ext uri="{FF2B5EF4-FFF2-40B4-BE49-F238E27FC236}">
                <a16:creationId xmlns:a16="http://schemas.microsoft.com/office/drawing/2014/main" id="{0FC4FBBF-6264-5857-098D-4444A46D3B2A}"/>
              </a:ext>
            </a:extLst>
          </p:cNvPr>
          <p:cNvSpPr>
            <a:spLocks noGrp="1"/>
          </p:cNvSpPr>
          <p:nvPr>
            <p:ph type="subTitle" idx="1"/>
          </p:nvPr>
        </p:nvSpPr>
        <p:spPr>
          <a:xfrm>
            <a:off x="5336498" y="1288934"/>
            <a:ext cx="5801194" cy="4280132"/>
          </a:xfrm>
        </p:spPr>
        <p:txBody>
          <a:bodyPr vert="horz" lIns="91440" tIns="45720" rIns="91440" bIns="45720" rtlCol="0" anchor="ctr">
            <a:normAutofit/>
          </a:bodyPr>
          <a:lstStyle/>
          <a:p>
            <a:pPr indent="-228600" algn="l">
              <a:buFont typeface="Arial" panose="020B0604020202020204" pitchFamily="34" charset="0"/>
              <a:buChar char="•"/>
            </a:pPr>
            <a:r>
              <a:rPr lang="en-US" sz="2000" dirty="0"/>
              <a:t>The analysis generated insightful reports on sales trends, customer segments, and product performance.</a:t>
            </a:r>
          </a:p>
          <a:p>
            <a:pPr indent="-228600" algn="l">
              <a:buFont typeface="Arial" panose="020B0604020202020204" pitchFamily="34" charset="0"/>
              <a:buChar char="•"/>
            </a:pPr>
            <a:r>
              <a:rPr lang="en-US" sz="2000" dirty="0"/>
              <a:t>Cloud-based analytics platform allowed for seamless collaboration and access to real-time data.</a:t>
            </a:r>
          </a:p>
          <a:p>
            <a:pPr indent="-228600" algn="l">
              <a:buFont typeface="Arial" panose="020B0604020202020204" pitchFamily="34" charset="0"/>
              <a:buChar char="•"/>
            </a:pPr>
            <a:r>
              <a:rPr lang="en-US" sz="2000" dirty="0"/>
              <a:t>The project source code is available on GitHub:</a:t>
            </a:r>
            <a:r>
              <a:rPr lang="en-GB" sz="2000" dirty="0">
                <a:hlinkClick r:id="rId2"/>
              </a:rPr>
              <a:t>Sriraamtej/</a:t>
            </a:r>
            <a:r>
              <a:rPr lang="en-GB" sz="2000" dirty="0" err="1">
                <a:hlinkClick r:id="rId2"/>
              </a:rPr>
              <a:t>DataAnalytics_SuperStore_Data</a:t>
            </a:r>
            <a:r>
              <a:rPr lang="en-GB" sz="2000" dirty="0">
                <a:hlinkClick r:id="rId2"/>
              </a:rPr>
              <a:t> (github.com)</a:t>
            </a:r>
            <a:endParaRPr lang="en-US" sz="2000" dirty="0"/>
          </a:p>
        </p:txBody>
      </p:sp>
      <p:sp>
        <p:nvSpPr>
          <p:cNvPr id="12" name="Rectangle 11">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143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4F4CE-22A1-FCB4-C41B-D9E53FF745F5}"/>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kern="1200">
                <a:solidFill>
                  <a:srgbClr val="FFFFFF"/>
                </a:solidFill>
                <a:latin typeface="+mj-lt"/>
                <a:ea typeface="+mj-ea"/>
                <a:cs typeface="+mj-cs"/>
              </a:rPr>
              <a:t>LINKS</a:t>
            </a:r>
          </a:p>
        </p:txBody>
      </p:sp>
      <p:sp>
        <p:nvSpPr>
          <p:cNvPr id="3" name="Subtitle 2">
            <a:extLst>
              <a:ext uri="{FF2B5EF4-FFF2-40B4-BE49-F238E27FC236}">
                <a16:creationId xmlns:a16="http://schemas.microsoft.com/office/drawing/2014/main" id="{088B946A-56AF-1A3B-67C2-0B916442B6E3}"/>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algn="l"/>
            <a:r>
              <a:rPr lang="en-US" sz="2000" dirty="0"/>
              <a:t>For more information and resources, please visit the following links:</a:t>
            </a:r>
          </a:p>
          <a:p>
            <a:pPr indent="-228600" algn="l">
              <a:buFont typeface="Arial" panose="020B0604020202020204" pitchFamily="34" charset="0"/>
              <a:buChar char="•"/>
            </a:pPr>
            <a:r>
              <a:rPr lang="en-US" sz="2000" dirty="0"/>
              <a:t> GitHub Repository: </a:t>
            </a:r>
            <a:r>
              <a:rPr lang="en-GB" sz="2000" dirty="0">
                <a:hlinkClick r:id="rId2"/>
              </a:rPr>
              <a:t>Sriraamtej/</a:t>
            </a:r>
            <a:r>
              <a:rPr lang="en-GB" sz="2000" dirty="0" err="1">
                <a:hlinkClick r:id="rId2"/>
              </a:rPr>
              <a:t>DataAnalytics_SuperStore_Data</a:t>
            </a:r>
            <a:r>
              <a:rPr lang="en-GB" sz="2000" dirty="0">
                <a:hlinkClick r:id="rId2"/>
              </a:rPr>
              <a:t> (github.com)</a:t>
            </a:r>
            <a:endParaRPr lang="en-GB" sz="2000" dirty="0"/>
          </a:p>
          <a:p>
            <a:pPr indent="-228600" algn="l">
              <a:buFont typeface="Arial" panose="020B0604020202020204" pitchFamily="34" charset="0"/>
              <a:buChar char="•"/>
            </a:pPr>
            <a:r>
              <a:rPr lang="en-US" sz="2000" dirty="0"/>
              <a:t>Dataset Source: </a:t>
            </a:r>
            <a:r>
              <a:rPr lang="en-US" sz="2000" dirty="0">
                <a:hlinkClick r:id="rId3"/>
              </a:rPr>
              <a:t>https://data.world/stanke/sample-superstore-2018</a:t>
            </a:r>
            <a:endParaRPr lang="en-US" sz="2000" dirty="0"/>
          </a:p>
          <a:p>
            <a:pPr indent="-228600" algn="l">
              <a:buFont typeface="Arial" panose="020B0604020202020204" pitchFamily="34" charset="0"/>
              <a:buChar char="•"/>
            </a:pPr>
            <a:r>
              <a:rPr lang="en-US" sz="2000" dirty="0"/>
              <a:t>Related Articles: </a:t>
            </a:r>
            <a:r>
              <a:rPr lang="en-US" sz="2000" dirty="0">
                <a:hlinkClick r:id="rId4"/>
              </a:rPr>
              <a:t>https://www.analyticsvidhya.com/blog/2022/03/eda-on-superstore-dataset-using-python/</a:t>
            </a:r>
            <a:r>
              <a:rPr lang="en-US" sz="2000" dirty="0"/>
              <a:t> </a:t>
            </a:r>
          </a:p>
        </p:txBody>
      </p:sp>
    </p:spTree>
    <p:extLst>
      <p:ext uri="{BB962C8B-B14F-4D97-AF65-F5344CB8AC3E}">
        <p14:creationId xmlns:p14="http://schemas.microsoft.com/office/powerpoint/2010/main" val="111345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44F30-E1CB-5CAB-A4EB-A102BAD4542F}"/>
              </a:ext>
            </a:extLst>
          </p:cNvPr>
          <p:cNvSpPr>
            <a:spLocks noGrp="1"/>
          </p:cNvSpPr>
          <p:nvPr>
            <p:ph type="ctrTitle"/>
          </p:nvPr>
        </p:nvSpPr>
        <p:spPr>
          <a:xfrm>
            <a:off x="5354955" y="552182"/>
            <a:ext cx="5998840" cy="3343135"/>
          </a:xfrm>
          <a:noFill/>
        </p:spPr>
        <p:txBody>
          <a:bodyPr>
            <a:normAutofit/>
          </a:bodyPr>
          <a:lstStyle/>
          <a:p>
            <a:pPr algn="l"/>
            <a:r>
              <a:rPr lang="en-GB" sz="5200"/>
              <a:t>THANK YOU</a:t>
            </a:r>
          </a:p>
        </p:txBody>
      </p:sp>
      <p:pic>
        <p:nvPicPr>
          <p:cNvPr id="4" name="Picture 3" descr="Empty dining table">
            <a:extLst>
              <a:ext uri="{FF2B5EF4-FFF2-40B4-BE49-F238E27FC236}">
                <a16:creationId xmlns:a16="http://schemas.microsoft.com/office/drawing/2014/main" id="{A980B1A2-3D47-5D33-E915-F0B0F4C88D3B}"/>
              </a:ext>
            </a:extLst>
          </p:cNvPr>
          <p:cNvPicPr>
            <a:picLocks noChangeAspect="1"/>
          </p:cNvPicPr>
          <p:nvPr/>
        </p:nvPicPr>
        <p:blipFill rotWithShape="1">
          <a:blip r:embed="rId2"/>
          <a:srcRect l="16641" r="34761" b="-1"/>
          <a:stretch/>
        </p:blipFill>
        <p:spPr>
          <a:xfrm>
            <a:off x="20" y="10"/>
            <a:ext cx="4992985" cy="6857990"/>
          </a:xfrm>
          <a:prstGeom prst="rect">
            <a:avLst/>
          </a:prstGeom>
        </p:spPr>
      </p:pic>
    </p:spTree>
    <p:extLst>
      <p:ext uri="{BB962C8B-B14F-4D97-AF65-F5344CB8AC3E}">
        <p14:creationId xmlns:p14="http://schemas.microsoft.com/office/powerpoint/2010/main" val="320364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Complex maths formulae on a blackboard">
            <a:extLst>
              <a:ext uri="{FF2B5EF4-FFF2-40B4-BE49-F238E27FC236}">
                <a16:creationId xmlns:a16="http://schemas.microsoft.com/office/drawing/2014/main" id="{AA0532B7-9210-0778-FE51-B6AF4EF092F0}"/>
              </a:ext>
            </a:extLst>
          </p:cNvPr>
          <p:cNvPicPr>
            <a:picLocks noChangeAspect="1"/>
          </p:cNvPicPr>
          <p:nvPr/>
        </p:nvPicPr>
        <p:blipFill rotWithShape="1">
          <a:blip r:embed="rId2"/>
          <a:srcRect t="2845"/>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889C2D-BA3F-70C2-9176-B01E57186D49}"/>
              </a:ext>
            </a:extLst>
          </p:cNvPr>
          <p:cNvSpPr>
            <a:spLocks noGrp="1"/>
          </p:cNvSpPr>
          <p:nvPr>
            <p:ph type="ctrTitle"/>
          </p:nvPr>
        </p:nvSpPr>
        <p:spPr>
          <a:xfrm>
            <a:off x="7935402" y="743447"/>
            <a:ext cx="3445765" cy="3692028"/>
          </a:xfrm>
          <a:noFill/>
        </p:spPr>
        <p:txBody>
          <a:bodyPr>
            <a:normAutofit/>
          </a:bodyPr>
          <a:lstStyle/>
          <a:p>
            <a:pPr algn="l"/>
            <a:r>
              <a:rPr lang="en-GB" sz="5200">
                <a:solidFill>
                  <a:schemeClr val="bg1"/>
                </a:solidFill>
              </a:rPr>
              <a:t>PROJECT TOPIC</a:t>
            </a:r>
          </a:p>
        </p:txBody>
      </p:sp>
      <p:sp>
        <p:nvSpPr>
          <p:cNvPr id="3" name="Subtitle 2">
            <a:extLst>
              <a:ext uri="{FF2B5EF4-FFF2-40B4-BE49-F238E27FC236}">
                <a16:creationId xmlns:a16="http://schemas.microsoft.com/office/drawing/2014/main" id="{128B73C2-BE03-3E15-3D40-B013B7B143AF}"/>
              </a:ext>
            </a:extLst>
          </p:cNvPr>
          <p:cNvSpPr>
            <a:spLocks noGrp="1"/>
          </p:cNvSpPr>
          <p:nvPr>
            <p:ph type="subTitle" idx="1"/>
          </p:nvPr>
        </p:nvSpPr>
        <p:spPr>
          <a:xfrm>
            <a:off x="7935403" y="4629234"/>
            <a:ext cx="3445766" cy="1485319"/>
          </a:xfrm>
          <a:noFill/>
        </p:spPr>
        <p:txBody>
          <a:bodyPr>
            <a:normAutofit/>
          </a:bodyPr>
          <a:lstStyle/>
          <a:p>
            <a:pPr algn="l"/>
            <a:r>
              <a:rPr lang="en-US" sz="1500">
                <a:solidFill>
                  <a:schemeClr val="bg1"/>
                </a:solidFill>
              </a:rPr>
              <a:t>Case study: Analysis of the Superstore</a:t>
            </a:r>
          </a:p>
          <a:p>
            <a:pPr algn="l"/>
            <a:r>
              <a:rPr lang="en-US" sz="1500">
                <a:solidFill>
                  <a:schemeClr val="bg1"/>
                </a:solidFill>
              </a:rPr>
              <a:t>The project will focus on analyzing the sales data of a superstore to gain insights into customer behavior, popular products, and seasonal trends.</a:t>
            </a:r>
            <a:endParaRPr lang="en-GB" sz="1500">
              <a:solidFill>
                <a:schemeClr val="bg1"/>
              </a:solidFill>
            </a:endParaRPr>
          </a:p>
          <a:p>
            <a:pPr algn="l"/>
            <a:endParaRPr lang="en-GB" sz="1500">
              <a:solidFill>
                <a:schemeClr val="bg1"/>
              </a:solidFill>
            </a:endParaRPr>
          </a:p>
        </p:txBody>
      </p:sp>
    </p:spTree>
    <p:extLst>
      <p:ext uri="{BB962C8B-B14F-4D97-AF65-F5344CB8AC3E}">
        <p14:creationId xmlns:p14="http://schemas.microsoft.com/office/powerpoint/2010/main" val="323466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63"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65"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6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68030F60-33BB-0FB3-18F7-B8AEE601F4D1}"/>
              </a:ext>
            </a:extLst>
          </p:cNvPr>
          <p:cNvSpPr>
            <a:spLocks noGrp="1"/>
          </p:cNvSpPr>
          <p:nvPr>
            <p:ph type="ctrTitle"/>
          </p:nvPr>
        </p:nvSpPr>
        <p:spPr>
          <a:xfrm>
            <a:off x="1143000" y="1676400"/>
            <a:ext cx="3810000" cy="3505200"/>
          </a:xfrm>
        </p:spPr>
        <p:txBody>
          <a:bodyPr vert="horz" lIns="91440" tIns="45720" rIns="91440" bIns="45720" rtlCol="0" anchor="t">
            <a:normAutofit/>
          </a:bodyPr>
          <a:lstStyle/>
          <a:p>
            <a:pPr algn="l"/>
            <a:r>
              <a:rPr lang="en-US" sz="4000" kern="1200">
                <a:solidFill>
                  <a:schemeClr val="tx1"/>
                </a:solidFill>
                <a:latin typeface="+mj-lt"/>
                <a:ea typeface="+mj-ea"/>
                <a:cs typeface="+mj-cs"/>
              </a:rPr>
              <a:t>AGENDA</a:t>
            </a:r>
          </a:p>
        </p:txBody>
      </p:sp>
      <p:sp>
        <p:nvSpPr>
          <p:cNvPr id="3" name="Subtitle 2">
            <a:extLst>
              <a:ext uri="{FF2B5EF4-FFF2-40B4-BE49-F238E27FC236}">
                <a16:creationId xmlns:a16="http://schemas.microsoft.com/office/drawing/2014/main" id="{8306B1A1-8ECB-028B-FAAA-D0A03333F40C}"/>
              </a:ext>
            </a:extLst>
          </p:cNvPr>
          <p:cNvSpPr>
            <a:spLocks noGrp="1"/>
          </p:cNvSpPr>
          <p:nvPr>
            <p:ph type="subTitle" idx="1"/>
          </p:nvPr>
        </p:nvSpPr>
        <p:spPr>
          <a:xfrm>
            <a:off x="5181604" y="1676400"/>
            <a:ext cx="5638796" cy="3505200"/>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alpha val="55000"/>
                  </a:schemeClr>
                </a:solidFill>
              </a:rPr>
              <a:t>The presentation will cover the following agenda:</a:t>
            </a:r>
          </a:p>
          <a:p>
            <a:pPr indent="-228600" algn="l">
              <a:buFont typeface="Arial" panose="020B0604020202020204" pitchFamily="34" charset="0"/>
              <a:buChar char="•"/>
            </a:pPr>
            <a:r>
              <a:rPr lang="en-US" dirty="0">
                <a:solidFill>
                  <a:schemeClr val="tx1">
                    <a:alpha val="55000"/>
                  </a:schemeClr>
                </a:solidFill>
              </a:rPr>
              <a:t>1. Introduction to the Superstore dataset</a:t>
            </a:r>
          </a:p>
          <a:p>
            <a:pPr indent="-228600" algn="l">
              <a:buFont typeface="Arial" panose="020B0604020202020204" pitchFamily="34" charset="0"/>
              <a:buChar char="•"/>
            </a:pPr>
            <a:r>
              <a:rPr lang="en-US" dirty="0">
                <a:solidFill>
                  <a:schemeClr val="tx1">
                    <a:alpha val="55000"/>
                  </a:schemeClr>
                </a:solidFill>
              </a:rPr>
              <a:t>2. Data preparation and cleaning</a:t>
            </a:r>
          </a:p>
          <a:p>
            <a:pPr indent="-228600" algn="l">
              <a:buFont typeface="Arial" panose="020B0604020202020204" pitchFamily="34" charset="0"/>
              <a:buChar char="•"/>
            </a:pPr>
            <a:r>
              <a:rPr lang="en-US" dirty="0">
                <a:solidFill>
                  <a:schemeClr val="tx1">
                    <a:alpha val="55000"/>
                  </a:schemeClr>
                </a:solidFill>
              </a:rPr>
              <a:t>3. Exploratory data analysis</a:t>
            </a:r>
          </a:p>
          <a:p>
            <a:pPr indent="-228600" algn="l">
              <a:buFont typeface="Arial" panose="020B0604020202020204" pitchFamily="34" charset="0"/>
              <a:buChar char="•"/>
            </a:pPr>
            <a:r>
              <a:rPr lang="en-US" dirty="0">
                <a:solidFill>
                  <a:schemeClr val="tx1">
                    <a:alpha val="55000"/>
                  </a:schemeClr>
                </a:solidFill>
              </a:rPr>
              <a:t>4. Statistical analysis</a:t>
            </a:r>
          </a:p>
          <a:p>
            <a:pPr indent="-228600" algn="l">
              <a:buFont typeface="Arial" panose="020B0604020202020204" pitchFamily="34" charset="0"/>
              <a:buChar char="•"/>
            </a:pPr>
            <a:r>
              <a:rPr lang="en-US" dirty="0">
                <a:solidFill>
                  <a:schemeClr val="tx1">
                    <a:alpha val="55000"/>
                  </a:schemeClr>
                </a:solidFill>
              </a:rPr>
              <a:t>5. Data visualization</a:t>
            </a:r>
          </a:p>
          <a:p>
            <a:pPr indent="-228600" algn="l">
              <a:buFont typeface="Arial" panose="020B0604020202020204" pitchFamily="34" charset="0"/>
              <a:buChar char="•"/>
            </a:pPr>
            <a:r>
              <a:rPr lang="en-US" dirty="0">
                <a:solidFill>
                  <a:schemeClr val="tx1">
                    <a:alpha val="55000"/>
                  </a:schemeClr>
                </a:solidFill>
              </a:rPr>
              <a:t>6. Conclusion and key findings</a:t>
            </a:r>
          </a:p>
          <a:p>
            <a:pPr indent="-228600" algn="l">
              <a:buFont typeface="Arial" panose="020B0604020202020204" pitchFamily="34" charset="0"/>
              <a:buChar char="•"/>
            </a:pPr>
            <a:endParaRPr lang="en-US" dirty="0">
              <a:solidFill>
                <a:schemeClr val="tx1">
                  <a:alpha val="55000"/>
                </a:schemeClr>
              </a:solidFill>
            </a:endParaRPr>
          </a:p>
        </p:txBody>
      </p:sp>
    </p:spTree>
    <p:extLst>
      <p:ext uri="{BB962C8B-B14F-4D97-AF65-F5344CB8AC3E}">
        <p14:creationId xmlns:p14="http://schemas.microsoft.com/office/powerpoint/2010/main" val="305491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image of chess pawns">
            <a:extLst>
              <a:ext uri="{FF2B5EF4-FFF2-40B4-BE49-F238E27FC236}">
                <a16:creationId xmlns:a16="http://schemas.microsoft.com/office/drawing/2014/main" id="{069276BE-AE58-5707-D842-8702E2195269}"/>
              </a:ext>
            </a:extLst>
          </p:cNvPr>
          <p:cNvPicPr>
            <a:picLocks noChangeAspect="1"/>
          </p:cNvPicPr>
          <p:nvPr/>
        </p:nvPicPr>
        <p:blipFill rotWithShape="1">
          <a:blip r:embed="rId2">
            <a:alphaModFix amt="35000"/>
          </a:blip>
          <a:srcRect t="14449"/>
          <a:stretch/>
        </p:blipFill>
        <p:spPr>
          <a:xfrm>
            <a:off x="-1" y="10"/>
            <a:ext cx="12192001" cy="6857990"/>
          </a:xfrm>
          <a:prstGeom prst="rect">
            <a:avLst/>
          </a:prstGeom>
        </p:spPr>
      </p:pic>
      <p:sp>
        <p:nvSpPr>
          <p:cNvPr id="2" name="Title 1">
            <a:extLst>
              <a:ext uri="{FF2B5EF4-FFF2-40B4-BE49-F238E27FC236}">
                <a16:creationId xmlns:a16="http://schemas.microsoft.com/office/drawing/2014/main" id="{5D117C9D-CB33-8B76-5619-5A18337FF091}"/>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WHO ARE THE END USERS?</a:t>
            </a: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BB221F0-C3C9-713E-51BF-F164618AED7F}"/>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The analytics from this study can be used by</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Retail store managers for optimizing inventory and store layout.</a:t>
            </a:r>
          </a:p>
          <a:p>
            <a:pPr indent="-228600" algn="l">
              <a:buFont typeface="Arial" panose="020B0604020202020204" pitchFamily="34" charset="0"/>
              <a:buChar char="•"/>
            </a:pPr>
            <a:r>
              <a:rPr lang="en-US" sz="2000" dirty="0">
                <a:solidFill>
                  <a:srgbClr val="FFFFFF"/>
                </a:solidFill>
              </a:rPr>
              <a:t> Sales teams for identifying high-potential customers and cross-selling opportunities.</a:t>
            </a:r>
          </a:p>
          <a:p>
            <a:pPr indent="-228600" algn="l">
              <a:buFont typeface="Arial" panose="020B0604020202020204" pitchFamily="34" charset="0"/>
              <a:buChar char="•"/>
            </a:pPr>
            <a:r>
              <a:rPr lang="en-US" sz="2000" dirty="0">
                <a:solidFill>
                  <a:srgbClr val="FFFFFF"/>
                </a:solidFill>
              </a:rPr>
              <a:t> Marketing teams for targeted campaigns and personalized promotions.</a:t>
            </a:r>
          </a:p>
          <a:p>
            <a:pPr indent="-228600" algn="l">
              <a:buFont typeface="Arial" panose="020B0604020202020204" pitchFamily="34" charset="0"/>
              <a:buChar char="•"/>
            </a:pPr>
            <a:r>
              <a:rPr lang="en-US" sz="2000" dirty="0">
                <a:solidFill>
                  <a:srgbClr val="FFFFFF"/>
                </a:solidFill>
              </a:rPr>
              <a:t> Business analysts for strategic decision-making and market trend analysis.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1060533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FDB31DA7-A02D-31CE-0705-F6E1E64B4F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89AE6F-B14F-B69A-B0E5-6E0392B7FAA0}"/>
              </a:ext>
            </a:extLst>
          </p:cNvPr>
          <p:cNvSpPr>
            <a:spLocks noGrp="1"/>
          </p:cNvSpPr>
          <p:nvPr>
            <p:ph type="ctrTitle"/>
          </p:nvPr>
        </p:nvSpPr>
        <p:spPr>
          <a:xfrm>
            <a:off x="5622061" y="762538"/>
            <a:ext cx="5649349" cy="3199862"/>
          </a:xfrm>
        </p:spPr>
        <p:txBody>
          <a:bodyPr anchor="b">
            <a:normAutofit/>
          </a:bodyPr>
          <a:lstStyle/>
          <a:p>
            <a:pPr algn="l"/>
            <a:r>
              <a:rPr lang="en-GB" sz="6600" dirty="0">
                <a:solidFill>
                  <a:srgbClr val="FFFFFF"/>
                </a:solidFill>
              </a:rPr>
              <a:t>SOLUTION AND PRESENTATION</a:t>
            </a:r>
          </a:p>
        </p:txBody>
      </p:sp>
      <p:sp>
        <p:nvSpPr>
          <p:cNvPr id="3" name="Subtitle 2">
            <a:extLst>
              <a:ext uri="{FF2B5EF4-FFF2-40B4-BE49-F238E27FC236}">
                <a16:creationId xmlns:a16="http://schemas.microsoft.com/office/drawing/2014/main" id="{DAF8545F-1149-58E3-F299-B46C49FDC9BA}"/>
              </a:ext>
            </a:extLst>
          </p:cNvPr>
          <p:cNvSpPr>
            <a:spLocks noGrp="1"/>
          </p:cNvSpPr>
          <p:nvPr>
            <p:ph type="subTitle" idx="1"/>
          </p:nvPr>
        </p:nvSpPr>
        <p:spPr>
          <a:xfrm>
            <a:off x="5622061" y="4312561"/>
            <a:ext cx="5649349" cy="1687815"/>
          </a:xfrm>
        </p:spPr>
        <p:txBody>
          <a:bodyPr anchor="t">
            <a:noAutofit/>
          </a:bodyPr>
          <a:lstStyle/>
          <a:p>
            <a:pPr marL="342900" indent="-342900" algn="l">
              <a:buFont typeface="Arial" panose="020B0604020202020204" pitchFamily="34" charset="0"/>
              <a:buChar char="•"/>
            </a:pPr>
            <a:r>
              <a:rPr lang="en-US" sz="2000" dirty="0">
                <a:solidFill>
                  <a:srgbClr val="FFFFFF"/>
                </a:solidFill>
              </a:rPr>
              <a:t>The project will employ various data analytics techniques, including data cleaning, data visualization, and predictive modeling.</a:t>
            </a:r>
          </a:p>
          <a:p>
            <a:pPr marL="342900" indent="-342900" algn="l">
              <a:buFont typeface="Arial" panose="020B0604020202020204" pitchFamily="34" charset="0"/>
              <a:buChar char="•"/>
            </a:pPr>
            <a:r>
              <a:rPr lang="en-US" sz="2000" dirty="0">
                <a:solidFill>
                  <a:srgbClr val="FFFFFF"/>
                </a:solidFill>
              </a:rPr>
              <a:t>The presentation will showcase the step-by-step process of analyzing the dataset and presenting the findings effectively.</a:t>
            </a:r>
            <a:endParaRPr lang="en-GB" sz="2000" dirty="0">
              <a:solidFill>
                <a:srgbClr val="FFFFFF"/>
              </a:solidFill>
            </a:endParaRPr>
          </a:p>
          <a:p>
            <a:pPr algn="l"/>
            <a:endParaRPr lang="en-GB" sz="2000" dirty="0">
              <a:solidFill>
                <a:srgbClr val="FFFFFF"/>
              </a:solidFill>
            </a:endParaRPr>
          </a:p>
        </p:txBody>
      </p:sp>
      <p:sp>
        <p:nvSpPr>
          <p:cNvPr id="14"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78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CE06A-4451-58F4-67BD-F8587F8EFC36}"/>
              </a:ext>
            </a:extLst>
          </p:cNvPr>
          <p:cNvSpPr>
            <a:spLocks noGrp="1"/>
          </p:cNvSpPr>
          <p:nvPr>
            <p:ph type="title"/>
          </p:nvPr>
        </p:nvSpPr>
        <p:spPr>
          <a:xfrm>
            <a:off x="6513788" y="365125"/>
            <a:ext cx="4840010" cy="1807305"/>
          </a:xfrm>
        </p:spPr>
        <p:txBody>
          <a:bodyPr>
            <a:normAutofit/>
          </a:bodyPr>
          <a:lstStyle/>
          <a:p>
            <a:r>
              <a:rPr lang="en-US"/>
              <a:t>Introduction to the Superstore dataset</a:t>
            </a:r>
            <a:endParaRPr lang="en-GB" dirty="0"/>
          </a:p>
        </p:txBody>
      </p:sp>
      <p:pic>
        <p:nvPicPr>
          <p:cNvPr id="20" name="Picture 4">
            <a:extLst>
              <a:ext uri="{FF2B5EF4-FFF2-40B4-BE49-F238E27FC236}">
                <a16:creationId xmlns:a16="http://schemas.microsoft.com/office/drawing/2014/main" id="{F5D54455-9BDA-828A-FFA0-5F2F3EBDE5D8}"/>
              </a:ext>
            </a:extLst>
          </p:cNvPr>
          <p:cNvPicPr>
            <a:picLocks noChangeAspect="1"/>
          </p:cNvPicPr>
          <p:nvPr/>
        </p:nvPicPr>
        <p:blipFill rotWithShape="1">
          <a:blip r:embed="rId2"/>
          <a:srcRect l="26114" r="237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1" name="Content Placeholder 2">
            <a:extLst>
              <a:ext uri="{FF2B5EF4-FFF2-40B4-BE49-F238E27FC236}">
                <a16:creationId xmlns:a16="http://schemas.microsoft.com/office/drawing/2014/main" id="{CF94BAE3-0320-57D7-B060-92BE22C15920}"/>
              </a:ext>
            </a:extLst>
          </p:cNvPr>
          <p:cNvSpPr>
            <a:spLocks noGrp="1"/>
          </p:cNvSpPr>
          <p:nvPr>
            <p:ph idx="1"/>
          </p:nvPr>
        </p:nvSpPr>
        <p:spPr>
          <a:xfrm>
            <a:off x="6513788" y="2333297"/>
            <a:ext cx="4840010" cy="3843666"/>
          </a:xfrm>
        </p:spPr>
        <p:txBody>
          <a:bodyPr>
            <a:normAutofit/>
          </a:bodyPr>
          <a:lstStyle/>
          <a:p>
            <a:r>
              <a:rPr lang="en-US" sz="1700" b="0" i="0">
                <a:effectLst/>
                <a:latin typeface="Söhne"/>
              </a:rPr>
              <a:t>The Superstore Dataset (Sample_Superstore.csv) comprises sales data from an online retail store, featuring 85 product categories across Furniture, Office Supplies, Technology, Accessories, and Other products. Each entry includes Order ID, Customer ID, Product details, Sales, Quantity, and other information like Ship mode, Order date, and Customer segment.</a:t>
            </a:r>
          </a:p>
          <a:p>
            <a:r>
              <a:rPr lang="en-US" sz="1700" b="0" i="0">
                <a:effectLst/>
                <a:latin typeface="Söhne"/>
              </a:rPr>
              <a:t>This dataset offers valuable opportunities for analyzing sales performance, identifying customer trends, evaluating shipping methods, optimizing pricing and discounts, and informing inventory management. Through this presentation, we will delve into these insights and unlock the dataset's potential for data-driven decision-making.</a:t>
            </a:r>
            <a:endParaRPr lang="en-GB" sz="1700"/>
          </a:p>
        </p:txBody>
      </p:sp>
    </p:spTree>
    <p:extLst>
      <p:ext uri="{BB962C8B-B14F-4D97-AF65-F5344CB8AC3E}">
        <p14:creationId xmlns:p14="http://schemas.microsoft.com/office/powerpoint/2010/main" val="210235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C1AC93-E133-18B9-A1BE-5AA374299032}"/>
              </a:ext>
            </a:extLst>
          </p:cNvPr>
          <p:cNvSpPr>
            <a:spLocks noGrp="1"/>
          </p:cNvSpPr>
          <p:nvPr>
            <p:ph type="title"/>
          </p:nvPr>
        </p:nvSpPr>
        <p:spPr>
          <a:xfrm>
            <a:off x="838200" y="365125"/>
            <a:ext cx="10515600" cy="1325563"/>
          </a:xfrm>
        </p:spPr>
        <p:txBody>
          <a:bodyPr>
            <a:normAutofit/>
          </a:bodyPr>
          <a:lstStyle/>
          <a:p>
            <a:r>
              <a:rPr lang="en-US" dirty="0"/>
              <a:t>Data preparation and cleaning</a:t>
            </a:r>
            <a:endParaRPr lang="en-GB" dirty="0"/>
          </a:p>
        </p:txBody>
      </p:sp>
      <p:sp>
        <p:nvSpPr>
          <p:cNvPr id="3" name="Content Placeholder 2">
            <a:extLst>
              <a:ext uri="{FF2B5EF4-FFF2-40B4-BE49-F238E27FC236}">
                <a16:creationId xmlns:a16="http://schemas.microsoft.com/office/drawing/2014/main" id="{2014B630-77A0-76C4-4C29-3B7368120ED9}"/>
              </a:ext>
            </a:extLst>
          </p:cNvPr>
          <p:cNvSpPr>
            <a:spLocks noGrp="1"/>
          </p:cNvSpPr>
          <p:nvPr>
            <p:ph idx="1"/>
          </p:nvPr>
        </p:nvSpPr>
        <p:spPr>
          <a:xfrm>
            <a:off x="838200" y="1690688"/>
            <a:ext cx="5105399" cy="4163337"/>
          </a:xfrm>
        </p:spPr>
        <p:txBody>
          <a:bodyPr>
            <a:noAutofit/>
          </a:bodyPr>
          <a:lstStyle/>
          <a:p>
            <a:r>
              <a:rPr lang="en-US" sz="2000" b="0" i="0" dirty="0">
                <a:effectLst/>
                <a:latin typeface="Söhne"/>
              </a:rPr>
              <a:t>Data preparation and cleaning are crucial steps in the data analysis process. In data preparation, we gather, select, and organize the relevant data for analysis. This involves handling missing values, removing duplicates, and encoding categorical variables for effective use. By ensuring data quality and consistency, we lay the foundation for meaningful insights.</a:t>
            </a:r>
          </a:p>
          <a:p>
            <a:r>
              <a:rPr lang="en-US" sz="2000" b="0" i="0" dirty="0">
                <a:effectLst/>
                <a:latin typeface="Söhne"/>
              </a:rPr>
              <a:t>Data cleaning involves identifying and rectifying errors or inconsistencies in the dataset. This process includes removing outliers, correcting data format issues, and dealing with noisy or irrelevant data. Through these essential steps, we create a clean and reliable dataset, setting the stage for accurate and reliable analysis and modeling.</a:t>
            </a:r>
            <a:endParaRPr lang="en-GB" sz="2000" dirty="0"/>
          </a:p>
        </p:txBody>
      </p:sp>
      <p:pic>
        <p:nvPicPr>
          <p:cNvPr id="16" name="Graphic 6" descr="Mop and bucket">
            <a:extLst>
              <a:ext uri="{FF2B5EF4-FFF2-40B4-BE49-F238E27FC236}">
                <a16:creationId xmlns:a16="http://schemas.microsoft.com/office/drawing/2014/main" id="{9C02B1BF-B5AE-642F-A446-98346DD7E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841767"/>
            <a:ext cx="2751667" cy="2751667"/>
          </a:xfrm>
          <a:prstGeom prst="rect">
            <a:avLst/>
          </a:prstGeom>
        </p:spPr>
      </p:pic>
    </p:spTree>
    <p:extLst>
      <p:ext uri="{BB962C8B-B14F-4D97-AF65-F5344CB8AC3E}">
        <p14:creationId xmlns:p14="http://schemas.microsoft.com/office/powerpoint/2010/main" val="5714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3C3B5239-F2CF-3D9F-194B-432C6D79A8B5}"/>
              </a:ext>
            </a:extLst>
          </p:cNvPr>
          <p:cNvPicPr>
            <a:picLocks noChangeAspect="1"/>
          </p:cNvPicPr>
          <p:nvPr/>
        </p:nvPicPr>
        <p:blipFill>
          <a:blip r:embed="rId2"/>
          <a:stretch>
            <a:fillRect/>
          </a:stretch>
        </p:blipFill>
        <p:spPr>
          <a:xfrm>
            <a:off x="613015" y="3491809"/>
            <a:ext cx="10893346" cy="3322469"/>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8F9DA83-6812-5493-4F62-0726875A3F74}"/>
              </a:ext>
            </a:extLst>
          </p:cNvPr>
          <p:cNvSpPr>
            <a:spLocks noGrp="1"/>
          </p:cNvSpPr>
          <p:nvPr>
            <p:ph type="title"/>
          </p:nvPr>
        </p:nvSpPr>
        <p:spPr>
          <a:xfrm>
            <a:off x="786384" y="576072"/>
            <a:ext cx="5430250" cy="2751749"/>
          </a:xfrm>
        </p:spPr>
        <p:txBody>
          <a:bodyPr anchor="ctr">
            <a:normAutofit/>
          </a:bodyPr>
          <a:lstStyle/>
          <a:p>
            <a:r>
              <a:rPr lang="en-GB" sz="4800">
                <a:solidFill>
                  <a:schemeClr val="bg1"/>
                </a:solidFill>
              </a:rPr>
              <a:t>Data Preparation</a:t>
            </a:r>
          </a:p>
        </p:txBody>
      </p:sp>
      <p:pic>
        <p:nvPicPr>
          <p:cNvPr id="10" name="Content Placeholder 9">
            <a:extLst>
              <a:ext uri="{FF2B5EF4-FFF2-40B4-BE49-F238E27FC236}">
                <a16:creationId xmlns:a16="http://schemas.microsoft.com/office/drawing/2014/main" id="{11C0531E-C3DB-B10E-66C0-4F7994B4B0E4}"/>
              </a:ext>
            </a:extLst>
          </p:cNvPr>
          <p:cNvPicPr>
            <a:picLocks noGrp="1" noChangeAspect="1"/>
          </p:cNvPicPr>
          <p:nvPr>
            <p:ph idx="1"/>
          </p:nvPr>
        </p:nvPicPr>
        <p:blipFill>
          <a:blip r:embed="rId3"/>
          <a:stretch>
            <a:fillRect/>
          </a:stretch>
        </p:blipFill>
        <p:spPr>
          <a:xfrm>
            <a:off x="6720946" y="576263"/>
            <a:ext cx="4185708" cy="2778125"/>
          </a:xfrm>
        </p:spPr>
      </p:pic>
    </p:spTree>
    <p:extLst>
      <p:ext uri="{BB962C8B-B14F-4D97-AF65-F5344CB8AC3E}">
        <p14:creationId xmlns:p14="http://schemas.microsoft.com/office/powerpoint/2010/main" val="22649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120</TotalTime>
  <Words>904</Words>
  <Application>Microsoft Office PowerPoint</Application>
  <PresentationFormat>Widescreen</PresentationFormat>
  <Paragraphs>84</Paragraphs>
  <Slides>22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Amasis MT Pro Black</vt:lpstr>
      <vt:lpstr>Arial</vt:lpstr>
      <vt:lpstr>Calibri</vt:lpstr>
      <vt:lpstr>Calibri Light</vt:lpstr>
      <vt:lpstr>Courier New</vt:lpstr>
      <vt:lpstr>Google Sans</vt:lpstr>
      <vt:lpstr>Helvetica Neue</vt:lpstr>
      <vt:lpstr>Söhne</vt:lpstr>
      <vt:lpstr>Office Theme</vt:lpstr>
      <vt:lpstr>Student Details</vt:lpstr>
      <vt:lpstr>Data Analysis On Super Store Data</vt:lpstr>
      <vt:lpstr>PROJECT TOPIC</vt:lpstr>
      <vt:lpstr>AGENDA</vt:lpstr>
      <vt:lpstr>WHO ARE THE END USERS?</vt:lpstr>
      <vt:lpstr>SOLUTION AND PRESENTATION</vt:lpstr>
      <vt:lpstr>Introduction to the Superstore dataset</vt:lpstr>
      <vt:lpstr>Data preparation and cleaning</vt:lpstr>
      <vt:lpstr>Data Preparation</vt:lpstr>
      <vt:lpstr>Preprocessing &amp; Cleaning</vt:lpstr>
      <vt:lpstr>MODELLING</vt:lpstr>
      <vt:lpstr>PowerPoint Presentation</vt:lpstr>
      <vt:lpstr>Statistical analysis :</vt:lpstr>
      <vt:lpstr>Data Visualization :</vt:lpstr>
      <vt:lpstr>Distribution of Sales and Profit </vt:lpstr>
      <vt:lpstr>PowerPoint Presentation</vt:lpstr>
      <vt:lpstr>PowerPoint Presentation</vt:lpstr>
      <vt:lpstr>PROJECT OVERVIEW</vt:lpstr>
      <vt:lpstr>WOW IN ANALYTICS</vt:lpstr>
      <vt:lpstr>RESULTS</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Super Store Data</dc:title>
  <dc:creator>PAKALAPATI SRI RAAM TEJ - 200968170</dc:creator>
  <cp:lastModifiedBy>PAKALAPATI SRI RAAM TEJ - 200968170</cp:lastModifiedBy>
  <cp:revision>3</cp:revision>
  <dcterms:created xsi:type="dcterms:W3CDTF">2023-07-23T16:57:05Z</dcterms:created>
  <dcterms:modified xsi:type="dcterms:W3CDTF">2023-07-23T18:57:34Z</dcterms:modified>
</cp:coreProperties>
</file>